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3" r:id="rId11"/>
    <p:sldId id="264" r:id="rId12"/>
    <p:sldId id="266" r:id="rId13"/>
    <p:sldId id="268" r:id="rId14"/>
    <p:sldId id="269" r:id="rId15"/>
    <p:sldId id="270" r:id="rId16"/>
    <p:sldId id="271" r:id="rId17"/>
    <p:sldId id="272" r:id="rId18"/>
    <p:sldId id="273" r:id="rId19"/>
    <p:sldId id="274" r:id="rId20"/>
    <p:sldId id="275" r:id="rId21"/>
    <p:sldId id="278" r:id="rId22"/>
    <p:sldId id="276" r:id="rId23"/>
    <p:sldId id="277" r:id="rId24"/>
  </p:sldIdLst>
  <p:sldSz cx="9753600" cy="7315200"/>
  <p:notesSz cx="6858000" cy="9144000"/>
  <p:embeddedFontLst>
    <p:embeddedFont>
      <p:font typeface="Beauty Salon Sans" panose="020B0604020202020204" charset="-128"/>
      <p:regular r:id="rId25"/>
    </p:embeddedFont>
    <p:embeddedFont>
      <p:font typeface="Beautiful" panose="00000500000000000000" charset="0"/>
      <p:regular r:id="rId26"/>
    </p:embeddedFont>
    <p:embeddedFont>
      <p:font typeface="Quicksand" panose="020B0604020202020204" charset="0"/>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C82543-BA8A-A259-C1BC-B8BCFAE49C64}" v="2" dt="2026-06-16T20:09:33.8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5" d="100"/>
          <a:sy n="75" d="100"/>
        </p:scale>
        <p:origin x="1522"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riet Brennen" userId="S::harrietbrennen@heathlands.essex.sch.uk::12226597-e499-4bba-bfda-669c5bc76fe6" providerId="AD" clId="Web-{4FC82543-BA8A-A259-C1BC-B8BCFAE49C64}"/>
    <pc:docChg chg="modSld">
      <pc:chgData name="Harriet Brennen" userId="S::harrietbrennen@heathlands.essex.sch.uk::12226597-e499-4bba-bfda-669c5bc76fe6" providerId="AD" clId="Web-{4FC82543-BA8A-A259-C1BC-B8BCFAE49C64}" dt="2026-06-16T20:09:33.879" v="0" actId="20577"/>
      <pc:docMkLst>
        <pc:docMk/>
      </pc:docMkLst>
      <pc:sldChg chg="modSp">
        <pc:chgData name="Harriet Brennen" userId="S::harrietbrennen@heathlands.essex.sch.uk::12226597-e499-4bba-bfda-669c5bc76fe6" providerId="AD" clId="Web-{4FC82543-BA8A-A259-C1BC-B8BCFAE49C64}" dt="2026-06-16T20:09:33.879" v="0" actId="20577"/>
        <pc:sldMkLst>
          <pc:docMk/>
          <pc:sldMk cId="0" sldId="270"/>
        </pc:sldMkLst>
        <pc:spChg chg="mod">
          <ac:chgData name="Harriet Brennen" userId="S::harrietbrennen@heathlands.essex.sch.uk::12226597-e499-4bba-bfda-669c5bc76fe6" providerId="AD" clId="Web-{4FC82543-BA8A-A259-C1BC-B8BCFAE49C64}" dt="2026-06-16T20:09:33.879" v="0" actId="20577"/>
          <ac:spMkLst>
            <pc:docMk/>
            <pc:sldMk cId="0" sldId="270"/>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heathlands.essex.sch.uk/page/?title=Our+Learning&amp;pid=8"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13" Type="http://schemas.microsoft.com/office/2007/relationships/hdphoto" Target="../media/hdphoto2.wdp"/><Relationship Id="rId3" Type="http://schemas.openxmlformats.org/officeDocument/2006/relationships/image" Target="../media/image2.jpe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22.png"/><Relationship Id="rId5" Type="http://schemas.microsoft.com/office/2007/relationships/hdphoto" Target="../media/hdphoto1.wdp"/><Relationship Id="rId10" Type="http://schemas.openxmlformats.org/officeDocument/2006/relationships/image" Target="../media/image21.png"/><Relationship Id="rId4" Type="http://schemas.openxmlformats.org/officeDocument/2006/relationships/image" Target="../media/image16.png"/><Relationship Id="rId9"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mailto:admin@heathlands.essex.sch.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1687571" y="1792700"/>
            <a:ext cx="6378458" cy="565663"/>
          </a:xfrm>
          <a:prstGeom prst="rect">
            <a:avLst/>
          </a:prstGeom>
        </p:spPr>
        <p:txBody>
          <a:bodyPr lIns="0" tIns="0" rIns="0" bIns="0" rtlCol="0" anchor="t">
            <a:spAutoFit/>
          </a:bodyPr>
          <a:lstStyle/>
          <a:p>
            <a:pPr algn="l">
              <a:lnSpc>
                <a:spcPts val="4158"/>
              </a:lnSpc>
              <a:spcBef>
                <a:spcPct val="0"/>
              </a:spcBef>
            </a:pPr>
            <a:r>
              <a:rPr lang="en-US" sz="3465" u="none" strike="noStrike">
                <a:solidFill>
                  <a:srgbClr val="000000"/>
                </a:solidFill>
                <a:latin typeface="Beauty Salon Sans"/>
                <a:ea typeface="Beauty Salon Sans"/>
                <a:cs typeface="Beauty Salon Sans"/>
                <a:sym typeface="Beauty Salon Sans"/>
              </a:rPr>
              <a:t>Helping Everyone Shine Their Light</a:t>
            </a:r>
          </a:p>
        </p:txBody>
      </p:sp>
      <p:grpSp>
        <p:nvGrpSpPr>
          <p:cNvPr id="4" name="Group 4"/>
          <p:cNvGrpSpPr/>
          <p:nvPr/>
        </p:nvGrpSpPr>
        <p:grpSpPr>
          <a:xfrm>
            <a:off x="992654" y="-738579"/>
            <a:ext cx="7768292" cy="2569379"/>
            <a:chOff x="0" y="0"/>
            <a:chExt cx="8284731" cy="2740193"/>
          </a:xfrm>
        </p:grpSpPr>
        <p:sp>
          <p:nvSpPr>
            <p:cNvPr id="5" name="Freeform 5"/>
            <p:cNvSpPr/>
            <p:nvPr/>
          </p:nvSpPr>
          <p:spPr>
            <a:xfrm>
              <a:off x="0" y="0"/>
              <a:ext cx="8284732" cy="2740189"/>
            </a:xfrm>
            <a:custGeom>
              <a:avLst/>
              <a:gdLst/>
              <a:ahLst/>
              <a:cxnLst/>
              <a:rect l="l" t="t" r="r" b="b"/>
              <a:pathLst>
                <a:path w="8284732" h="2740189">
                  <a:moveTo>
                    <a:pt x="0" y="0"/>
                  </a:moveTo>
                  <a:lnTo>
                    <a:pt x="8284732" y="0"/>
                  </a:lnTo>
                  <a:lnTo>
                    <a:pt x="8284732" y="2740189"/>
                  </a:lnTo>
                  <a:lnTo>
                    <a:pt x="0" y="2740189"/>
                  </a:lnTo>
                  <a:close/>
                </a:path>
              </a:pathLst>
            </a:custGeom>
            <a:blipFill>
              <a:blip r:embed="rId3">
                <a:alphaModFix amt="0"/>
              </a:blip>
              <a:stretch>
                <a:fillRect t="-16187" b="-1634"/>
              </a:stretch>
            </a:blipFill>
          </p:spPr>
        </p:sp>
        <p:sp>
          <p:nvSpPr>
            <p:cNvPr id="6" name="TextBox 6"/>
            <p:cNvSpPr txBox="1"/>
            <p:nvPr/>
          </p:nvSpPr>
          <p:spPr>
            <a:xfrm>
              <a:off x="0" y="66675"/>
              <a:ext cx="8284731" cy="2673518"/>
            </a:xfrm>
            <a:prstGeom prst="rect">
              <a:avLst/>
            </a:prstGeom>
          </p:spPr>
          <p:txBody>
            <a:bodyPr lIns="0" tIns="0" rIns="0" bIns="0" rtlCol="0" anchor="b"/>
            <a:lstStyle/>
            <a:p>
              <a:pPr algn="r">
                <a:lnSpc>
                  <a:spcPts val="6220"/>
                </a:lnSpc>
              </a:pPr>
              <a:r>
                <a:rPr lang="en-US" sz="5759" dirty="0">
                  <a:solidFill>
                    <a:srgbClr val="000000"/>
                  </a:solidFill>
                  <a:latin typeface="Beautiful"/>
                  <a:ea typeface="Beautiful"/>
                  <a:cs typeface="Beautiful"/>
                  <a:sym typeface="Beautiful"/>
                </a:rPr>
                <a:t>WELCOME TO YEAR 3</a:t>
              </a:r>
            </a:p>
          </p:txBody>
        </p:sp>
      </p:grpSp>
      <p:grpSp>
        <p:nvGrpSpPr>
          <p:cNvPr id="7" name="Group 7"/>
          <p:cNvGrpSpPr/>
          <p:nvPr/>
        </p:nvGrpSpPr>
        <p:grpSpPr>
          <a:xfrm>
            <a:off x="3318364" y="2590543"/>
            <a:ext cx="3116873" cy="4499854"/>
            <a:chOff x="0" y="0"/>
            <a:chExt cx="2990558" cy="4317492"/>
          </a:xfrm>
        </p:grpSpPr>
        <p:sp>
          <p:nvSpPr>
            <p:cNvPr id="8" name="Freeform 8"/>
            <p:cNvSpPr/>
            <p:nvPr/>
          </p:nvSpPr>
          <p:spPr>
            <a:xfrm>
              <a:off x="0" y="0"/>
              <a:ext cx="2990596" cy="4317492"/>
            </a:xfrm>
            <a:custGeom>
              <a:avLst/>
              <a:gdLst/>
              <a:ahLst/>
              <a:cxnLst/>
              <a:rect l="l" t="t" r="r" b="b"/>
              <a:pathLst>
                <a:path w="2990596" h="4317492">
                  <a:moveTo>
                    <a:pt x="0" y="0"/>
                  </a:moveTo>
                  <a:lnTo>
                    <a:pt x="2990596" y="0"/>
                  </a:lnTo>
                  <a:lnTo>
                    <a:pt x="2990596" y="4317492"/>
                  </a:lnTo>
                  <a:lnTo>
                    <a:pt x="0" y="4317492"/>
                  </a:lnTo>
                  <a:lnTo>
                    <a:pt x="0" y="0"/>
                  </a:lnTo>
                  <a:close/>
                </a:path>
              </a:pathLst>
            </a:custGeom>
            <a:blipFill>
              <a:blip r:embed="rId4"/>
              <a:stretch>
                <a:fillRect r="1"/>
              </a:stretch>
            </a:blip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dirty="0"/>
          </a:p>
        </p:txBody>
      </p:sp>
      <p:sp>
        <p:nvSpPr>
          <p:cNvPr id="3" name="TextBox 3"/>
          <p:cNvSpPr txBox="1"/>
          <p:nvPr/>
        </p:nvSpPr>
        <p:spPr>
          <a:xfrm>
            <a:off x="3540474" y="6104669"/>
            <a:ext cx="1862726" cy="724686"/>
          </a:xfrm>
          <a:prstGeom prst="rect">
            <a:avLst/>
          </a:prstGeom>
        </p:spPr>
        <p:txBody>
          <a:bodyPr lIns="0" tIns="0" rIns="0" bIns="0" rtlCol="0" anchor="t">
            <a:spAutoFit/>
          </a:bodyPr>
          <a:lstStyle/>
          <a:p>
            <a:pPr algn="ctr">
              <a:lnSpc>
                <a:spcPts val="2879"/>
              </a:lnSpc>
            </a:pPr>
            <a:r>
              <a:rPr lang="en-US" sz="2400" dirty="0" err="1">
                <a:solidFill>
                  <a:srgbClr val="000000"/>
                </a:solidFill>
                <a:latin typeface="Quicksand"/>
                <a:ea typeface="Quicksand"/>
                <a:cs typeface="Quicksand"/>
                <a:sym typeface="Quicksand"/>
              </a:rPr>
              <a:t>Mrs</a:t>
            </a:r>
            <a:r>
              <a:rPr lang="en-US" sz="2400" dirty="0">
                <a:solidFill>
                  <a:srgbClr val="000000"/>
                </a:solidFill>
                <a:latin typeface="Quicksand"/>
                <a:ea typeface="Quicksand"/>
                <a:cs typeface="Quicksand"/>
                <a:sym typeface="Quicksand"/>
              </a:rPr>
              <a:t> Howells</a:t>
            </a:r>
          </a:p>
          <a:p>
            <a:pPr algn="ctr">
              <a:lnSpc>
                <a:spcPts val="2879"/>
              </a:lnSpc>
            </a:pPr>
            <a:r>
              <a:rPr lang="en-US" sz="2400" dirty="0">
                <a:solidFill>
                  <a:srgbClr val="000000"/>
                </a:solidFill>
                <a:latin typeface="Quicksand"/>
                <a:ea typeface="Quicksand"/>
                <a:cs typeface="Quicksand"/>
                <a:sym typeface="Quicksand"/>
              </a:rPr>
              <a:t>Thurs - Fri</a:t>
            </a:r>
          </a:p>
        </p:txBody>
      </p:sp>
      <p:grpSp>
        <p:nvGrpSpPr>
          <p:cNvPr id="4" name="Group 4"/>
          <p:cNvGrpSpPr/>
          <p:nvPr/>
        </p:nvGrpSpPr>
        <p:grpSpPr>
          <a:xfrm>
            <a:off x="252033" y="284206"/>
            <a:ext cx="9249534" cy="946244"/>
            <a:chOff x="0" y="0"/>
            <a:chExt cx="12332712" cy="1261660"/>
          </a:xfrm>
        </p:grpSpPr>
        <p:sp>
          <p:nvSpPr>
            <p:cNvPr id="5" name="Freeform 5"/>
            <p:cNvSpPr/>
            <p:nvPr/>
          </p:nvSpPr>
          <p:spPr>
            <a:xfrm>
              <a:off x="0" y="0"/>
              <a:ext cx="9550682" cy="1261660"/>
            </a:xfrm>
            <a:custGeom>
              <a:avLst/>
              <a:gdLst/>
              <a:ahLst/>
              <a:cxnLst/>
              <a:rect l="l" t="t" r="r" b="b"/>
              <a:pathLst>
                <a:path w="9550682" h="1261660">
                  <a:moveTo>
                    <a:pt x="0" y="0"/>
                  </a:moveTo>
                  <a:lnTo>
                    <a:pt x="9550682" y="0"/>
                  </a:lnTo>
                  <a:lnTo>
                    <a:pt x="9550682" y="1261660"/>
                  </a:lnTo>
                  <a:lnTo>
                    <a:pt x="0" y="1261660"/>
                  </a:lnTo>
                  <a:close/>
                </a:path>
              </a:pathLst>
            </a:custGeom>
            <a:blipFill>
              <a:blip r:embed="rId3">
                <a:alphaModFix amt="0"/>
              </a:blip>
              <a:stretch>
                <a:fillRect t="-77338" r="23531" b="-48245"/>
              </a:stretch>
            </a:blipFill>
          </p:spPr>
        </p:sp>
        <p:sp>
          <p:nvSpPr>
            <p:cNvPr id="6" name="TextBox 6"/>
            <p:cNvSpPr txBox="1"/>
            <p:nvPr/>
          </p:nvSpPr>
          <p:spPr>
            <a:xfrm>
              <a:off x="0" y="47625"/>
              <a:ext cx="12332712" cy="1214033"/>
            </a:xfrm>
            <a:prstGeom prst="rect">
              <a:avLst/>
            </a:prstGeom>
          </p:spPr>
          <p:txBody>
            <a:bodyPr lIns="0" tIns="0" rIns="0" bIns="0" rtlCol="0" anchor="ctr"/>
            <a:lstStyle/>
            <a:p>
              <a:pPr algn="l">
                <a:lnSpc>
                  <a:spcPts val="4608"/>
                </a:lnSpc>
              </a:pPr>
              <a:r>
                <a:rPr lang="en-US" sz="4266" dirty="0">
                  <a:solidFill>
                    <a:srgbClr val="000000"/>
                  </a:solidFill>
                  <a:latin typeface="Beautiful"/>
                  <a:ea typeface="Beautiful"/>
                  <a:cs typeface="Beautiful"/>
                  <a:sym typeface="Beautiful"/>
                </a:rPr>
                <a:t>MONKEY PUZZLE CLASS TEACHER</a:t>
              </a:r>
            </a:p>
          </p:txBody>
        </p:sp>
      </p:grpSp>
      <p:sp>
        <p:nvSpPr>
          <p:cNvPr id="7" name="TextBox 7"/>
          <p:cNvSpPr txBox="1"/>
          <p:nvPr/>
        </p:nvSpPr>
        <p:spPr>
          <a:xfrm>
            <a:off x="226633" y="3571865"/>
            <a:ext cx="8139998" cy="606513"/>
          </a:xfrm>
          <a:prstGeom prst="rect">
            <a:avLst/>
          </a:prstGeom>
        </p:spPr>
        <p:txBody>
          <a:bodyPr wrap="square" lIns="0" tIns="0" rIns="0" bIns="0" rtlCol="0" anchor="t">
            <a:spAutoFit/>
          </a:bodyP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SEQUOIA CLASS TEACHERS</a:t>
            </a:r>
          </a:p>
        </p:txBody>
      </p:sp>
      <p:sp>
        <p:nvSpPr>
          <p:cNvPr id="14" name="TextBox 14"/>
          <p:cNvSpPr txBox="1"/>
          <p:nvPr/>
        </p:nvSpPr>
        <p:spPr>
          <a:xfrm>
            <a:off x="1199617" y="6074189"/>
            <a:ext cx="1587808" cy="1096582"/>
          </a:xfrm>
          <a:prstGeom prst="rect">
            <a:avLst/>
          </a:prstGeom>
        </p:spPr>
        <p:txBody>
          <a:bodyPr lIns="0" tIns="0" rIns="0" bIns="0" rtlCol="0" anchor="t">
            <a:spAutoFit/>
          </a:bodyPr>
          <a:lstStyle/>
          <a:p>
            <a:pPr algn="ctr">
              <a:lnSpc>
                <a:spcPts val="2879"/>
              </a:lnSpc>
            </a:pPr>
            <a:r>
              <a:rPr lang="en-US" sz="2400" dirty="0" err="1">
                <a:solidFill>
                  <a:srgbClr val="000000"/>
                </a:solidFill>
                <a:latin typeface="Quicksand"/>
                <a:ea typeface="Quicksand"/>
                <a:cs typeface="Quicksand"/>
                <a:sym typeface="Quicksand"/>
              </a:rPr>
              <a:t>Mrs</a:t>
            </a:r>
            <a:r>
              <a:rPr lang="en-US" sz="2400" dirty="0">
                <a:solidFill>
                  <a:srgbClr val="000000"/>
                </a:solidFill>
                <a:latin typeface="Quicksand"/>
                <a:ea typeface="Quicksand"/>
                <a:cs typeface="Quicksand"/>
                <a:sym typeface="Quicksand"/>
              </a:rPr>
              <a:t> </a:t>
            </a:r>
            <a:r>
              <a:rPr lang="en-US" sz="2400" dirty="0" err="1">
                <a:solidFill>
                  <a:srgbClr val="000000"/>
                </a:solidFill>
                <a:latin typeface="Quicksand"/>
                <a:ea typeface="Quicksand"/>
                <a:cs typeface="Quicksand"/>
                <a:sym typeface="Quicksand"/>
              </a:rPr>
              <a:t>Nakum</a:t>
            </a:r>
            <a:endParaRPr lang="en-US" sz="2400" dirty="0">
              <a:solidFill>
                <a:srgbClr val="000000"/>
              </a:solidFill>
              <a:latin typeface="Quicksand"/>
              <a:ea typeface="Quicksand"/>
              <a:cs typeface="Quicksand"/>
              <a:sym typeface="Quicksand"/>
            </a:endParaRPr>
          </a:p>
          <a:p>
            <a:pPr algn="ctr">
              <a:lnSpc>
                <a:spcPts val="2879"/>
              </a:lnSpc>
            </a:pPr>
            <a:r>
              <a:rPr lang="en-US" sz="2400" dirty="0">
                <a:solidFill>
                  <a:srgbClr val="000000"/>
                </a:solidFill>
                <a:latin typeface="Quicksand"/>
                <a:ea typeface="Quicksand"/>
                <a:cs typeface="Quicksand"/>
                <a:sym typeface="Quicksand"/>
              </a:rPr>
              <a:t>Mon - Wed</a:t>
            </a:r>
          </a:p>
        </p:txBody>
      </p:sp>
      <p:sp>
        <p:nvSpPr>
          <p:cNvPr id="15" name="TextBox 15"/>
          <p:cNvSpPr txBox="1"/>
          <p:nvPr/>
        </p:nvSpPr>
        <p:spPr>
          <a:xfrm>
            <a:off x="816504" y="2850842"/>
            <a:ext cx="1967508" cy="352789"/>
          </a:xfrm>
          <a:prstGeom prst="rect">
            <a:avLst/>
          </a:prstGeom>
        </p:spPr>
        <p:txBody>
          <a:bodyPr lIns="0" tIns="0" rIns="0" bIns="0" rtlCol="0" anchor="t">
            <a:spAutoFit/>
          </a:bodyPr>
          <a:lstStyle/>
          <a:p>
            <a:pPr algn="ctr">
              <a:lnSpc>
                <a:spcPts val="2879"/>
              </a:lnSpc>
            </a:pPr>
            <a:r>
              <a:rPr lang="en-US" sz="2400" dirty="0" err="1">
                <a:solidFill>
                  <a:srgbClr val="000000"/>
                </a:solidFill>
                <a:latin typeface="Quicksand"/>
                <a:ea typeface="Quicksand"/>
                <a:cs typeface="Quicksand"/>
                <a:sym typeface="Quicksand"/>
              </a:rPr>
              <a:t>Mrs</a:t>
            </a:r>
            <a:r>
              <a:rPr lang="en-US" sz="2400" dirty="0">
                <a:solidFill>
                  <a:srgbClr val="000000"/>
                </a:solidFill>
                <a:latin typeface="Quicksand"/>
                <a:ea typeface="Quicksand"/>
                <a:cs typeface="Quicksand"/>
                <a:sym typeface="Quicksand"/>
              </a:rPr>
              <a:t> Cranfield</a:t>
            </a:r>
          </a:p>
        </p:txBody>
      </p:sp>
      <p:pic>
        <p:nvPicPr>
          <p:cNvPr id="19" name="Picture 18">
            <a:extLst>
              <a:ext uri="{FF2B5EF4-FFF2-40B4-BE49-F238E27FC236}">
                <a16:creationId xmlns:a16="http://schemas.microsoft.com/office/drawing/2014/main" id="{6D2EA734-17E4-4C18-9116-1E6DE3115F27}"/>
              </a:ext>
            </a:extLst>
          </p:cNvPr>
          <p:cNvPicPr>
            <a:picLocks noChangeAspect="1"/>
          </p:cNvPicPr>
          <p:nvPr/>
        </p:nvPicPr>
        <p:blipFill>
          <a:blip r:embed="rId4"/>
          <a:stretch>
            <a:fillRect/>
          </a:stretch>
        </p:blipFill>
        <p:spPr>
          <a:xfrm>
            <a:off x="3810000" y="4292327"/>
            <a:ext cx="1323674" cy="1812342"/>
          </a:xfrm>
          <a:prstGeom prst="rect">
            <a:avLst/>
          </a:prstGeom>
        </p:spPr>
      </p:pic>
      <p:pic>
        <p:nvPicPr>
          <p:cNvPr id="21" name="Picture 20">
            <a:extLst>
              <a:ext uri="{FF2B5EF4-FFF2-40B4-BE49-F238E27FC236}">
                <a16:creationId xmlns:a16="http://schemas.microsoft.com/office/drawing/2014/main" id="{449457FF-06A7-4312-A83D-29B3BFCC776F}"/>
              </a:ext>
            </a:extLst>
          </p:cNvPr>
          <p:cNvPicPr>
            <a:picLocks noChangeAspect="1"/>
          </p:cNvPicPr>
          <p:nvPr/>
        </p:nvPicPr>
        <p:blipFill>
          <a:blip r:embed="rId5"/>
          <a:stretch>
            <a:fillRect/>
          </a:stretch>
        </p:blipFill>
        <p:spPr>
          <a:xfrm>
            <a:off x="1288132" y="4237018"/>
            <a:ext cx="1323675" cy="1852158"/>
          </a:xfrm>
          <a:prstGeom prst="rect">
            <a:avLst/>
          </a:prstGeom>
        </p:spPr>
      </p:pic>
      <p:pic>
        <p:nvPicPr>
          <p:cNvPr id="23" name="Picture 22">
            <a:extLst>
              <a:ext uri="{FF2B5EF4-FFF2-40B4-BE49-F238E27FC236}">
                <a16:creationId xmlns:a16="http://schemas.microsoft.com/office/drawing/2014/main" id="{FE64180C-67C1-4AAB-9D91-C351E0614D83}"/>
              </a:ext>
            </a:extLst>
          </p:cNvPr>
          <p:cNvPicPr>
            <a:picLocks noChangeAspect="1"/>
          </p:cNvPicPr>
          <p:nvPr/>
        </p:nvPicPr>
        <p:blipFill>
          <a:blip r:embed="rId6"/>
          <a:stretch>
            <a:fillRect/>
          </a:stretch>
        </p:blipFill>
        <p:spPr>
          <a:xfrm>
            <a:off x="1204783" y="1072134"/>
            <a:ext cx="1228322" cy="1664759"/>
          </a:xfrm>
          <a:prstGeom prst="rect">
            <a:avLst/>
          </a:prstGeom>
        </p:spPr>
      </p:pic>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65611" y="100945"/>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SAFEGUARDING TEAM:</a:t>
              </a:r>
            </a:p>
          </p:txBody>
        </p:sp>
      </p:grpSp>
      <p:sp>
        <p:nvSpPr>
          <p:cNvPr id="6" name="TextBox 6"/>
          <p:cNvSpPr txBox="1"/>
          <p:nvPr/>
        </p:nvSpPr>
        <p:spPr>
          <a:xfrm>
            <a:off x="2245919" y="1185272"/>
            <a:ext cx="1852403"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 Crawley</a:t>
            </a:r>
          </a:p>
        </p:txBody>
      </p:sp>
      <p:sp>
        <p:nvSpPr>
          <p:cNvPr id="7" name="TextBox 7"/>
          <p:cNvSpPr txBox="1"/>
          <p:nvPr/>
        </p:nvSpPr>
        <p:spPr>
          <a:xfrm>
            <a:off x="5441033" y="1185272"/>
            <a:ext cx="1546441"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Cork</a:t>
            </a:r>
          </a:p>
        </p:txBody>
      </p:sp>
      <p:sp>
        <p:nvSpPr>
          <p:cNvPr id="8" name="TextBox 8"/>
          <p:cNvSpPr txBox="1"/>
          <p:nvPr/>
        </p:nvSpPr>
        <p:spPr>
          <a:xfrm>
            <a:off x="2109669" y="6432233"/>
            <a:ext cx="2124904"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Brennen</a:t>
            </a:r>
          </a:p>
        </p:txBody>
      </p:sp>
      <p:sp>
        <p:nvSpPr>
          <p:cNvPr id="9" name="TextBox 9"/>
          <p:cNvSpPr txBox="1"/>
          <p:nvPr/>
        </p:nvSpPr>
        <p:spPr>
          <a:xfrm>
            <a:off x="5110858" y="6432233"/>
            <a:ext cx="1876606"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Howells</a:t>
            </a:r>
          </a:p>
        </p:txBody>
      </p:sp>
      <p:grpSp>
        <p:nvGrpSpPr>
          <p:cNvPr id="10" name="Group 10"/>
          <p:cNvGrpSpPr/>
          <p:nvPr/>
        </p:nvGrpSpPr>
        <p:grpSpPr>
          <a:xfrm>
            <a:off x="2191951" y="4024551"/>
            <a:ext cx="1787300" cy="2224830"/>
            <a:chOff x="0" y="0"/>
            <a:chExt cx="2383066" cy="2966441"/>
          </a:xfrm>
        </p:grpSpPr>
        <p:sp>
          <p:nvSpPr>
            <p:cNvPr id="11" name="Freeform 11"/>
            <p:cNvSpPr/>
            <p:nvPr/>
          </p:nvSpPr>
          <p:spPr>
            <a:xfrm>
              <a:off x="0" y="0"/>
              <a:ext cx="2383028" cy="2966466"/>
            </a:xfrm>
            <a:custGeom>
              <a:avLst/>
              <a:gdLst/>
              <a:ahLst/>
              <a:cxnLst/>
              <a:rect l="l" t="t" r="r" b="b"/>
              <a:pathLst>
                <a:path w="2383028" h="2966466">
                  <a:moveTo>
                    <a:pt x="0" y="0"/>
                  </a:moveTo>
                  <a:lnTo>
                    <a:pt x="2383028" y="0"/>
                  </a:lnTo>
                  <a:lnTo>
                    <a:pt x="2383028" y="2966466"/>
                  </a:lnTo>
                  <a:lnTo>
                    <a:pt x="0" y="2966466"/>
                  </a:lnTo>
                  <a:lnTo>
                    <a:pt x="0" y="0"/>
                  </a:lnTo>
                  <a:close/>
                </a:path>
              </a:pathLst>
            </a:custGeom>
            <a:blipFill>
              <a:blip r:embed="rId4"/>
              <a:stretch>
                <a:fillRect l="-1780" r="-1782"/>
              </a:stretch>
            </a:blipFill>
          </p:spPr>
        </p:sp>
      </p:grpSp>
      <p:grpSp>
        <p:nvGrpSpPr>
          <p:cNvPr id="12" name="Group 12"/>
          <p:cNvGrpSpPr/>
          <p:nvPr/>
        </p:nvGrpSpPr>
        <p:grpSpPr>
          <a:xfrm>
            <a:off x="2191951" y="1631290"/>
            <a:ext cx="1787300" cy="2302164"/>
            <a:chOff x="0" y="0"/>
            <a:chExt cx="2383066" cy="3069552"/>
          </a:xfrm>
        </p:grpSpPr>
        <p:sp>
          <p:nvSpPr>
            <p:cNvPr id="13" name="Freeform 13"/>
            <p:cNvSpPr/>
            <p:nvPr/>
          </p:nvSpPr>
          <p:spPr>
            <a:xfrm>
              <a:off x="0" y="0"/>
              <a:ext cx="2383028" cy="3069590"/>
            </a:xfrm>
            <a:custGeom>
              <a:avLst/>
              <a:gdLst/>
              <a:ahLst/>
              <a:cxnLst/>
              <a:rect l="l" t="t" r="r" b="b"/>
              <a:pathLst>
                <a:path w="2383028" h="3069590">
                  <a:moveTo>
                    <a:pt x="0" y="0"/>
                  </a:moveTo>
                  <a:lnTo>
                    <a:pt x="2383028" y="0"/>
                  </a:lnTo>
                  <a:lnTo>
                    <a:pt x="2383028" y="3069590"/>
                  </a:lnTo>
                  <a:lnTo>
                    <a:pt x="0" y="3069590"/>
                  </a:lnTo>
                  <a:lnTo>
                    <a:pt x="0" y="0"/>
                  </a:lnTo>
                  <a:close/>
                </a:path>
              </a:pathLst>
            </a:custGeom>
            <a:blipFill>
              <a:blip r:embed="rId5"/>
              <a:stretch>
                <a:fillRect t="-3083" r="-1" b="-3081"/>
              </a:stretch>
            </a:blipFill>
          </p:spPr>
        </p:sp>
      </p:grpSp>
      <p:grpSp>
        <p:nvGrpSpPr>
          <p:cNvPr id="14" name="Group 14"/>
          <p:cNvGrpSpPr/>
          <p:nvPr/>
        </p:nvGrpSpPr>
        <p:grpSpPr>
          <a:xfrm>
            <a:off x="5095656" y="1633709"/>
            <a:ext cx="1818732" cy="2302164"/>
            <a:chOff x="0" y="0"/>
            <a:chExt cx="2424976" cy="3069552"/>
          </a:xfrm>
        </p:grpSpPr>
        <p:sp>
          <p:nvSpPr>
            <p:cNvPr id="15" name="Freeform 15"/>
            <p:cNvSpPr/>
            <p:nvPr/>
          </p:nvSpPr>
          <p:spPr>
            <a:xfrm>
              <a:off x="0" y="0"/>
              <a:ext cx="2424938" cy="3069590"/>
            </a:xfrm>
            <a:custGeom>
              <a:avLst/>
              <a:gdLst/>
              <a:ahLst/>
              <a:cxnLst/>
              <a:rect l="l" t="t" r="r" b="b"/>
              <a:pathLst>
                <a:path w="2424938" h="3069590">
                  <a:moveTo>
                    <a:pt x="0" y="0"/>
                  </a:moveTo>
                  <a:lnTo>
                    <a:pt x="2424938" y="0"/>
                  </a:lnTo>
                  <a:lnTo>
                    <a:pt x="2424938" y="3069590"/>
                  </a:lnTo>
                  <a:lnTo>
                    <a:pt x="0" y="3069590"/>
                  </a:lnTo>
                  <a:lnTo>
                    <a:pt x="0" y="0"/>
                  </a:lnTo>
                  <a:close/>
                </a:path>
              </a:pathLst>
            </a:custGeom>
            <a:blipFill>
              <a:blip r:embed="rId6"/>
              <a:stretch>
                <a:fillRect t="-3083" r="-1" b="-3081"/>
              </a:stretch>
            </a:blipFill>
          </p:spPr>
        </p:sp>
      </p:grpSp>
      <p:grpSp>
        <p:nvGrpSpPr>
          <p:cNvPr id="16" name="Group 16"/>
          <p:cNvGrpSpPr/>
          <p:nvPr/>
        </p:nvGrpSpPr>
        <p:grpSpPr>
          <a:xfrm>
            <a:off x="5114249" y="4031380"/>
            <a:ext cx="1791938" cy="2302173"/>
            <a:chOff x="0" y="0"/>
            <a:chExt cx="2389251" cy="3069565"/>
          </a:xfrm>
        </p:grpSpPr>
        <p:sp>
          <p:nvSpPr>
            <p:cNvPr id="17" name="Freeform 17"/>
            <p:cNvSpPr/>
            <p:nvPr/>
          </p:nvSpPr>
          <p:spPr>
            <a:xfrm>
              <a:off x="0" y="0"/>
              <a:ext cx="2389251" cy="3069590"/>
            </a:xfrm>
            <a:custGeom>
              <a:avLst/>
              <a:gdLst/>
              <a:ahLst/>
              <a:cxnLst/>
              <a:rect l="l" t="t" r="r" b="b"/>
              <a:pathLst>
                <a:path w="2389251" h="3069590">
                  <a:moveTo>
                    <a:pt x="0" y="0"/>
                  </a:moveTo>
                  <a:lnTo>
                    <a:pt x="2389251" y="0"/>
                  </a:lnTo>
                  <a:lnTo>
                    <a:pt x="2389251" y="3069590"/>
                  </a:lnTo>
                  <a:lnTo>
                    <a:pt x="0" y="3069590"/>
                  </a:lnTo>
                  <a:lnTo>
                    <a:pt x="0" y="0"/>
                  </a:lnTo>
                  <a:close/>
                </a:path>
              </a:pathLst>
            </a:custGeom>
            <a:blipFill>
              <a:blip r:embed="rId7"/>
              <a:stretch>
                <a:fillRect t="-3083" b="-3081"/>
              </a:stretch>
            </a:blipFill>
          </p:spPr>
        </p:sp>
      </p:gr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06403" y="368136"/>
            <a:ext cx="7845916" cy="946243"/>
            <a:chOff x="0" y="0"/>
            <a:chExt cx="10461221" cy="1261658"/>
          </a:xfrm>
        </p:grpSpPr>
        <p:sp>
          <p:nvSpPr>
            <p:cNvPr id="4" name="Freeform 4"/>
            <p:cNvSpPr/>
            <p:nvPr/>
          </p:nvSpPr>
          <p:spPr>
            <a:xfrm>
              <a:off x="0" y="0"/>
              <a:ext cx="10461224" cy="1261663"/>
            </a:xfrm>
            <a:custGeom>
              <a:avLst/>
              <a:gdLst/>
              <a:ahLst/>
              <a:cxnLst/>
              <a:rect l="l" t="t" r="r" b="b"/>
              <a:pathLst>
                <a:path w="10461224" h="1261663">
                  <a:moveTo>
                    <a:pt x="0" y="0"/>
                  </a:moveTo>
                  <a:lnTo>
                    <a:pt x="10461224" y="0"/>
                  </a:lnTo>
                  <a:lnTo>
                    <a:pt x="10461224" y="1261663"/>
                  </a:lnTo>
                  <a:lnTo>
                    <a:pt x="0" y="1261663"/>
                  </a:lnTo>
                  <a:close/>
                </a:path>
              </a:pathLst>
            </a:custGeom>
            <a:solidFill>
              <a:srgbClr val="000000">
                <a:alpha val="0"/>
              </a:srgbClr>
            </a:solidFill>
          </p:spPr>
        </p:sp>
        <p:sp>
          <p:nvSpPr>
            <p:cNvPr id="5" name="TextBox 5"/>
            <p:cNvSpPr txBox="1"/>
            <p:nvPr/>
          </p:nvSpPr>
          <p:spPr>
            <a:xfrm>
              <a:off x="0" y="47625"/>
              <a:ext cx="10461221" cy="121403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DROP OFF &amp; PICK UP</a:t>
              </a:r>
            </a:p>
          </p:txBody>
        </p:sp>
      </p:grpSp>
      <p:sp>
        <p:nvSpPr>
          <p:cNvPr id="6" name="TextBox 6"/>
          <p:cNvSpPr txBox="1"/>
          <p:nvPr/>
        </p:nvSpPr>
        <p:spPr>
          <a:xfrm>
            <a:off x="406403" y="1466212"/>
            <a:ext cx="7845916" cy="2584169"/>
          </a:xfrm>
          <a:prstGeom prst="rect">
            <a:avLst/>
          </a:prstGeom>
        </p:spPr>
        <p:txBody>
          <a:bodyPr wrap="square" lIns="0" tIns="0" rIns="0" bIns="0" rtlCol="0" anchor="t">
            <a:spAutoFit/>
          </a:bodyPr>
          <a:lstStyle/>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Arrival: 8:45am (gates close at 8:55am)</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Departure: 3:15pm</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Front junior gate (closest to the junior playground)</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It is really helpful if you try and stand in the same location at the end of each day so we can easily find you and send your child over. A wave is also very welcome! </a:t>
            </a:r>
          </a:p>
        </p:txBody>
      </p:sp>
      <p:pic>
        <p:nvPicPr>
          <p:cNvPr id="10" name="Picture 9">
            <a:extLst>
              <a:ext uri="{FF2B5EF4-FFF2-40B4-BE49-F238E27FC236}">
                <a16:creationId xmlns:a16="http://schemas.microsoft.com/office/drawing/2014/main" id="{06C1AB50-CE8C-4FAF-A3BE-3A68159B85AA}"/>
              </a:ext>
            </a:extLst>
          </p:cNvPr>
          <p:cNvPicPr>
            <a:picLocks noChangeAspect="1"/>
          </p:cNvPicPr>
          <p:nvPr/>
        </p:nvPicPr>
        <p:blipFill rotWithShape="1">
          <a:blip r:embed="rId3"/>
          <a:srcRect r="55793"/>
          <a:stretch/>
        </p:blipFill>
        <p:spPr>
          <a:xfrm>
            <a:off x="4625123" y="3962399"/>
            <a:ext cx="1869585" cy="3114675"/>
          </a:xfrm>
          <a:prstGeom prst="rect">
            <a:avLst/>
          </a:prstGeom>
        </p:spPr>
      </p:pic>
      <p:pic>
        <p:nvPicPr>
          <p:cNvPr id="11" name="Picture 10">
            <a:extLst>
              <a:ext uri="{FF2B5EF4-FFF2-40B4-BE49-F238E27FC236}">
                <a16:creationId xmlns:a16="http://schemas.microsoft.com/office/drawing/2014/main" id="{28FEC0E6-59B6-4DB5-9C9E-D4AAFDAEDDC3}"/>
              </a:ext>
            </a:extLst>
          </p:cNvPr>
          <p:cNvPicPr>
            <a:picLocks noChangeAspect="1"/>
          </p:cNvPicPr>
          <p:nvPr/>
        </p:nvPicPr>
        <p:blipFill rotWithShape="1">
          <a:blip r:embed="rId3"/>
          <a:srcRect l="44927"/>
          <a:stretch/>
        </p:blipFill>
        <p:spPr>
          <a:xfrm>
            <a:off x="2286000" y="3962400"/>
            <a:ext cx="2329111" cy="3114675"/>
          </a:xfrm>
          <a:prstGeom prst="rect">
            <a:avLst/>
          </a:prstGeom>
        </p:spPr>
      </p:pic>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243840" y="81277"/>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UNIFORM</a:t>
              </a:r>
            </a:p>
          </p:txBody>
        </p:sp>
      </p:grpSp>
      <p:sp>
        <p:nvSpPr>
          <p:cNvPr id="6" name="TextBox 6"/>
          <p:cNvSpPr txBox="1"/>
          <p:nvPr/>
        </p:nvSpPr>
        <p:spPr>
          <a:xfrm>
            <a:off x="568957" y="1299210"/>
            <a:ext cx="8453123" cy="5218176"/>
          </a:xfrm>
          <a:prstGeom prst="rect">
            <a:avLst/>
          </a:prstGeom>
        </p:spPr>
        <p:txBody>
          <a:bodyPr lIns="0" tIns="0" rIns="0" bIns="0" rtlCol="0" anchor="t">
            <a:spAutoFit/>
          </a:bodyPr>
          <a:lstStyle/>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come to school wearing their P.E. kit on P.E. days but should wear their school uniform on all other days. </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not wear jewellery other than stud earrings which must be removed for P.E. lessons. If a child is not able to remove their own stud earrings for P.E. then they should not wear them to school that day.</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not wear make-up (including nail polish and hair dye) or transfer tattoos to school unless specifically stated for special events.</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Please see the school website for further details.</a:t>
            </a: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685800" y="35719"/>
            <a:ext cx="7355108" cy="1282783"/>
            <a:chOff x="0" y="47625"/>
            <a:chExt cx="10574182" cy="1710377"/>
          </a:xfrm>
        </p:grpSpPr>
        <p:sp>
          <p:nvSpPr>
            <p:cNvPr id="4" name="Freeform 4"/>
            <p:cNvSpPr/>
            <p:nvPr/>
          </p:nvSpPr>
          <p:spPr>
            <a:xfrm>
              <a:off x="767372" y="299532"/>
              <a:ext cx="9806810"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UNIFORM</a:t>
              </a:r>
            </a:p>
          </p:txBody>
        </p:sp>
      </p:grpSp>
      <p:sp>
        <p:nvSpPr>
          <p:cNvPr id="6" name="TextBox 6"/>
          <p:cNvSpPr txBox="1"/>
          <p:nvPr/>
        </p:nvSpPr>
        <p:spPr>
          <a:xfrm>
            <a:off x="413917" y="1333742"/>
            <a:ext cx="8925766" cy="4825167"/>
          </a:xfrm>
          <a:prstGeom prst="rect">
            <a:avLst/>
          </a:prstGeom>
        </p:spPr>
        <p:txBody>
          <a:bodyPr lIns="0" tIns="0" rIns="0" bIns="0" rtlCol="0" anchor="t">
            <a:spAutoFit/>
          </a:bodyPr>
          <a:lstStyle/>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Hair must be worn tied up if shoulder length or longer.</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wear plain black trainers or plain black school shoes for daily school life, including PE.</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always come to school wearing appropriate clothing for the weather.</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Fitbits and analogue watches can be worn but please ensure there are no alarms set.</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No air tags or smart watches</a:t>
            </a:r>
          </a:p>
          <a:p>
            <a:pPr marL="321564" lvl="1" indent="-160782" algn="l">
              <a:lnSpc>
                <a:spcPts val="3792"/>
              </a:lnSpc>
            </a:pPr>
            <a:endParaRPr lang="en-US" sz="2400" dirty="0">
              <a:solidFill>
                <a:srgbClr val="000000"/>
              </a:solidFill>
              <a:latin typeface="Quicksand"/>
              <a:ea typeface="Quicksand"/>
              <a:cs typeface="Quicksand"/>
              <a:sym typeface="Quicksand"/>
            </a:endParaRPr>
          </a:p>
          <a:p>
            <a:pPr marL="321564" lvl="1" indent="-160782" algn="l">
              <a:lnSpc>
                <a:spcPts val="3792"/>
              </a:lnSpc>
            </a:pPr>
            <a:r>
              <a:rPr lang="en-US" sz="2400" dirty="0">
                <a:solidFill>
                  <a:srgbClr val="000000"/>
                </a:solidFill>
                <a:latin typeface="Quicksand"/>
                <a:ea typeface="Quicksand"/>
                <a:cs typeface="Quicksand"/>
                <a:sym typeface="Quicksand"/>
              </a:rPr>
              <a:t>PLEASE MAKE SURE EVERYTHING IS NAMED!!</a:t>
            </a:r>
          </a:p>
        </p:txBody>
      </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66493" y="182652"/>
            <a:ext cx="7355110" cy="1097735"/>
            <a:chOff x="0" y="0"/>
            <a:chExt cx="9806813" cy="1463647"/>
          </a:xfrm>
        </p:grpSpPr>
        <p:sp>
          <p:nvSpPr>
            <p:cNvPr id="4" name="Freeform 4"/>
            <p:cNvSpPr/>
            <p:nvPr/>
          </p:nvSpPr>
          <p:spPr>
            <a:xfrm>
              <a:off x="0" y="0"/>
              <a:ext cx="9806811" cy="1463645"/>
            </a:xfrm>
            <a:custGeom>
              <a:avLst/>
              <a:gdLst/>
              <a:ahLst/>
              <a:cxnLst/>
              <a:rect l="l" t="t" r="r" b="b"/>
              <a:pathLst>
                <a:path w="9806811" h="1463645">
                  <a:moveTo>
                    <a:pt x="0" y="0"/>
                  </a:moveTo>
                  <a:lnTo>
                    <a:pt x="9806811" y="0"/>
                  </a:lnTo>
                  <a:lnTo>
                    <a:pt x="9806811" y="1463645"/>
                  </a:lnTo>
                  <a:lnTo>
                    <a:pt x="0" y="1463645"/>
                  </a:lnTo>
                  <a:close/>
                </a:path>
              </a:pathLst>
            </a:custGeom>
            <a:solidFill>
              <a:srgbClr val="000000">
                <a:alpha val="0"/>
              </a:srgbClr>
            </a:solidFill>
          </p:spPr>
        </p:sp>
        <p:sp>
          <p:nvSpPr>
            <p:cNvPr id="5" name="TextBox 5"/>
            <p:cNvSpPr txBox="1"/>
            <p:nvPr/>
          </p:nvSpPr>
          <p:spPr>
            <a:xfrm>
              <a:off x="0" y="47625"/>
              <a:ext cx="9806813" cy="1416022"/>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NATIONAL CURRICULUM</a:t>
              </a:r>
            </a:p>
          </p:txBody>
        </p:sp>
      </p:grpSp>
      <p:sp>
        <p:nvSpPr>
          <p:cNvPr id="6" name="TextBox 6"/>
          <p:cNvSpPr txBox="1"/>
          <p:nvPr/>
        </p:nvSpPr>
        <p:spPr>
          <a:xfrm>
            <a:off x="650243" y="1477689"/>
            <a:ext cx="8371837" cy="3267075"/>
          </a:xfrm>
          <a:prstGeom prst="rect">
            <a:avLst/>
          </a:prstGeom>
        </p:spPr>
        <p:txBody>
          <a:bodyPr lIns="0" tIns="0" rIns="0" bIns="0" rtlCol="0" anchor="t">
            <a:spAutoFit/>
          </a:bodyPr>
          <a:lstStyle/>
          <a:p>
            <a:pPr algn="l">
              <a:lnSpc>
                <a:spcPts val="2879"/>
              </a:lnSpc>
            </a:pPr>
            <a:r>
              <a:rPr lang="en-US" sz="2400" dirty="0">
                <a:solidFill>
                  <a:srgbClr val="000000"/>
                </a:solidFill>
                <a:latin typeface="Quicksand"/>
                <a:ea typeface="Quicksand"/>
                <a:cs typeface="Quicksand"/>
                <a:sym typeface="Quicksand"/>
              </a:rPr>
              <a:t>We adopt a theme-based approach to make the learning creative, fun and easier for the children to make links in their learning. </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a:solidFill>
                  <a:srgbClr val="000000"/>
                </a:solidFill>
                <a:latin typeface="Quicksand"/>
                <a:ea typeface="Quicksand"/>
                <a:cs typeface="Quicksand"/>
                <a:sym typeface="Quicksand"/>
              </a:rPr>
              <a:t>You can find out more about the curriculum content for each year group on our school website:</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u="sng" dirty="0">
                <a:solidFill>
                  <a:srgbClr val="000000"/>
                </a:solidFill>
                <a:latin typeface="Quicksand"/>
                <a:ea typeface="Quicksand"/>
                <a:cs typeface="Quicksand"/>
                <a:sym typeface="Quicksand"/>
                <a:hlinkClick r:id="rId3" tooltip="https://www.heathlands.essex.sch.uk/page/?title=Our+Learning&amp;pid=8"/>
              </a:rPr>
              <a:t>https://www.heathlands.essex.sch.uk/page/?title=Our+Learning&amp;pid=8</a:t>
            </a:r>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505663" y="184594"/>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MATHS:</a:t>
              </a:r>
            </a:p>
          </p:txBody>
        </p:sp>
      </p:grpSp>
      <p:pic>
        <p:nvPicPr>
          <p:cNvPr id="9" name="Picture 8">
            <a:extLst>
              <a:ext uri="{FF2B5EF4-FFF2-40B4-BE49-F238E27FC236}">
                <a16:creationId xmlns:a16="http://schemas.microsoft.com/office/drawing/2014/main" id="{48A9FB50-A8B2-4411-8810-4AE38E341A90}"/>
              </a:ext>
            </a:extLst>
          </p:cNvPr>
          <p:cNvPicPr>
            <a:picLocks noChangeAspect="1"/>
          </p:cNvPicPr>
          <p:nvPr/>
        </p:nvPicPr>
        <p:blipFill>
          <a:blip r:embed="rId3"/>
          <a:stretch>
            <a:fillRect/>
          </a:stretch>
        </p:blipFill>
        <p:spPr>
          <a:xfrm>
            <a:off x="332537" y="1368601"/>
            <a:ext cx="8915400" cy="4577998"/>
          </a:xfrm>
          <a:prstGeom prst="rect">
            <a:avLst/>
          </a:prstGeom>
        </p:spPr>
      </p:pic>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152400" y="255646"/>
            <a:ext cx="7563603" cy="1227874"/>
            <a:chOff x="-277991" y="47625"/>
            <a:chExt cx="10084804" cy="1637165"/>
          </a:xfrm>
        </p:grpSpPr>
        <p:sp>
          <p:nvSpPr>
            <p:cNvPr id="4" name="Freeform 4"/>
            <p:cNvSpPr/>
            <p:nvPr/>
          </p:nvSpPr>
          <p:spPr>
            <a:xfrm>
              <a:off x="-277991" y="320539"/>
              <a:ext cx="9806810" cy="1364251"/>
            </a:xfrm>
            <a:custGeom>
              <a:avLst/>
              <a:gdLst/>
              <a:ahLst/>
              <a:cxnLst/>
              <a:rect l="l" t="t" r="r" b="b"/>
              <a:pathLst>
                <a:path w="9806811" h="1364250">
                  <a:moveTo>
                    <a:pt x="0" y="0"/>
                  </a:moveTo>
                  <a:lnTo>
                    <a:pt x="9806811" y="0"/>
                  </a:lnTo>
                  <a:lnTo>
                    <a:pt x="9806811" y="1364250"/>
                  </a:lnTo>
                  <a:lnTo>
                    <a:pt x="0" y="1364250"/>
                  </a:lnTo>
                  <a:close/>
                </a:path>
              </a:pathLst>
            </a:custGeom>
            <a:solidFill>
              <a:srgbClr val="000000">
                <a:alpha val="0"/>
              </a:srgbClr>
            </a:solidFill>
          </p:spPr>
        </p:sp>
        <p:sp>
          <p:nvSpPr>
            <p:cNvPr id="5" name="TextBox 5"/>
            <p:cNvSpPr txBox="1"/>
            <p:nvPr/>
          </p:nvSpPr>
          <p:spPr>
            <a:xfrm>
              <a:off x="0" y="47625"/>
              <a:ext cx="9806813" cy="1316623"/>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TIMES TABLES</a:t>
              </a:r>
            </a:p>
          </p:txBody>
        </p:sp>
      </p:grpSp>
      <p:sp>
        <p:nvSpPr>
          <p:cNvPr id="8" name="TextBox 7">
            <a:extLst>
              <a:ext uri="{FF2B5EF4-FFF2-40B4-BE49-F238E27FC236}">
                <a16:creationId xmlns:a16="http://schemas.microsoft.com/office/drawing/2014/main" id="{20FEA7BB-6577-489A-9832-0C1D2A6D8EA7}"/>
              </a:ext>
            </a:extLst>
          </p:cNvPr>
          <p:cNvSpPr txBox="1"/>
          <p:nvPr/>
        </p:nvSpPr>
        <p:spPr>
          <a:xfrm>
            <a:off x="848364" y="1830478"/>
            <a:ext cx="8371837" cy="4154984"/>
          </a:xfrm>
          <a:prstGeom prst="rect">
            <a:avLst/>
          </a:prstGeom>
          <a:noFill/>
        </p:spPr>
        <p:txBody>
          <a:bodyPr wrap="square" rtlCol="0">
            <a:spAutoFit/>
          </a:bodyPr>
          <a:lstStyle/>
          <a:p>
            <a:r>
              <a:rPr lang="en-GB" sz="2400" dirty="0">
                <a:latin typeface="Quicksand" panose="020B0604020202020204" charset="0"/>
              </a:rPr>
              <a:t>In year 3, children consolidate their learning of times tables through daily practise. We focus on doubles, 2, 5, 10 multiplication and division facts, and begin learning squared numbers. </a:t>
            </a:r>
          </a:p>
          <a:p>
            <a:endParaRPr lang="en-GB" sz="2400" dirty="0">
              <a:latin typeface="Quicksand" panose="020B0604020202020204" charset="0"/>
            </a:endParaRPr>
          </a:p>
          <a:p>
            <a:r>
              <a:rPr lang="en-GB" sz="2400" dirty="0">
                <a:latin typeface="Quicksand" panose="020B0604020202020204" charset="0"/>
              </a:rPr>
              <a:t>In maths, we investigate the 3, 4 and 8 times tables using arrays. </a:t>
            </a:r>
          </a:p>
          <a:p>
            <a:endParaRPr lang="en-GB" sz="2400" dirty="0">
              <a:latin typeface="Quicksand" panose="020B0604020202020204" charset="0"/>
            </a:endParaRPr>
          </a:p>
          <a:p>
            <a:r>
              <a:rPr lang="en-GB" sz="2400" dirty="0">
                <a:latin typeface="Quicksand" panose="020B0604020202020204" charset="0"/>
              </a:rPr>
              <a:t>Children are encouraged to engage with Times Table Rockstars (TTRS) as often as possible at home (5 mins per day).</a:t>
            </a:r>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568957" y="455295"/>
            <a:ext cx="2936243" cy="606513"/>
          </a:xfrm>
          <a:prstGeom prst="rect">
            <a:avLst/>
          </a:prstGeom>
        </p:spPr>
        <p:txBody>
          <a:bodyPr wrap="square" lIns="0" tIns="0" rIns="0" bIns="0" rtlCol="0" anchor="t">
            <a:spAutoFit/>
          </a:bodyP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READING</a:t>
            </a:r>
          </a:p>
        </p:txBody>
      </p:sp>
      <p:sp>
        <p:nvSpPr>
          <p:cNvPr id="4" name="TextBox 4"/>
          <p:cNvSpPr txBox="1"/>
          <p:nvPr/>
        </p:nvSpPr>
        <p:spPr>
          <a:xfrm>
            <a:off x="568957" y="1265131"/>
            <a:ext cx="8453123" cy="5559214"/>
          </a:xfrm>
          <a:prstGeom prst="rect">
            <a:avLst/>
          </a:prstGeom>
        </p:spPr>
        <p:txBody>
          <a:bodyPr lIns="0" tIns="0" rIns="0" bIns="0" rtlCol="0" anchor="t">
            <a:spAutoFit/>
          </a:bodyPr>
          <a:lstStyle/>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Children should read at least 5 times each week at home.</a:t>
            </a:r>
          </a:p>
          <a:p>
            <a:pPr marL="160514" lvl="1" algn="just">
              <a:lnSpc>
                <a:spcPts val="2875"/>
              </a:lnSpc>
            </a:pPr>
            <a:endParaRPr lang="en-US" sz="2396" dirty="0">
              <a:solidFill>
                <a:srgbClr val="000000"/>
              </a:solidFill>
              <a:latin typeface="Quicksand"/>
              <a:ea typeface="Quicksand"/>
              <a:cs typeface="Quicksand"/>
              <a:sym typeface="Quicksand"/>
            </a:endParaRPr>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5 - 10 minutes, every night.</a:t>
            </a:r>
          </a:p>
          <a:p>
            <a:pPr marL="160514" lvl="1" algn="just">
              <a:lnSpc>
                <a:spcPts val="2875"/>
              </a:lnSpc>
            </a:pPr>
            <a:endParaRPr lang="en-US" sz="2396" dirty="0">
              <a:solidFill>
                <a:srgbClr val="000000"/>
              </a:solidFill>
              <a:latin typeface="Quicksand"/>
              <a:ea typeface="Quicksand"/>
              <a:cs typeface="Quicksand"/>
              <a:sym typeface="Quicksand"/>
            </a:endParaRPr>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Ask questions about the story, for example, “Why do you think he did that?”.</a:t>
            </a:r>
          </a:p>
          <a:p>
            <a:pPr marL="160514" lvl="1" algn="just">
              <a:lnSpc>
                <a:spcPts val="2875"/>
              </a:lnSpc>
            </a:pPr>
            <a:endParaRPr lang="en-US" sz="2396" dirty="0">
              <a:solidFill>
                <a:srgbClr val="000000"/>
              </a:solidFill>
              <a:latin typeface="Quicksand"/>
              <a:ea typeface="Quicksand"/>
              <a:cs typeface="Quicksand"/>
              <a:sym typeface="Quicksand"/>
            </a:endParaRPr>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Children can bring in books from home that they’re enjoying reading if they wish. </a:t>
            </a:r>
          </a:p>
          <a:p>
            <a:pPr marL="321028" lvl="1" indent="-160514" algn="just">
              <a:lnSpc>
                <a:spcPts val="2875"/>
              </a:lnSpc>
              <a:buFont typeface="Arial"/>
              <a:buChar char="•"/>
            </a:pPr>
            <a:endParaRPr lang="en-US" sz="2396" dirty="0">
              <a:solidFill>
                <a:srgbClr val="000000"/>
              </a:solidFill>
              <a:latin typeface="Quicksand"/>
              <a:ea typeface="Quicksand"/>
              <a:cs typeface="Quicksand"/>
              <a:sym typeface="Quicksand"/>
            </a:endParaRPr>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Children are encouraged to read a range of different genres and have fun exploring using expression. </a:t>
            </a:r>
          </a:p>
          <a:p>
            <a:pPr marL="321028" lvl="1" indent="-160514" algn="just">
              <a:lnSpc>
                <a:spcPts val="2875"/>
              </a:lnSpc>
              <a:buFont typeface="Arial"/>
              <a:buChar char="•"/>
            </a:pPr>
            <a:endParaRPr lang="en-US" sz="2396" dirty="0">
              <a:solidFill>
                <a:srgbClr val="000000"/>
              </a:solidFill>
              <a:latin typeface="Quicksand"/>
              <a:ea typeface="Quicksand"/>
              <a:cs typeface="Quicksand"/>
              <a:sym typeface="Quicksand"/>
            </a:endParaRPr>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Weekly DERIC lessons: to explore different question types (decode, explain, retrieve, infer and choice)</a:t>
            </a:r>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568957" y="500377"/>
            <a:ext cx="7813043" cy="4783361"/>
          </a:xfrm>
          <a:prstGeom prst="rect">
            <a:avLst/>
          </a:prstGeom>
        </p:spPr>
        <p:txBody>
          <a:bodyPr wrap="square" lIns="0" tIns="0" rIns="0" bIns="0" rtlCol="0" anchor="t">
            <a:spAutoFit/>
          </a:bodyPr>
          <a:lstStyle/>
          <a:p>
            <a:pPr algn="l">
              <a:lnSpc>
                <a:spcPts val="5120"/>
              </a:lnSpc>
            </a:pPr>
            <a:r>
              <a:rPr lang="en-US" sz="4266" dirty="0">
                <a:solidFill>
                  <a:srgbClr val="000000"/>
                </a:solidFill>
                <a:latin typeface="Beautiful"/>
                <a:ea typeface="Beautiful"/>
                <a:cs typeface="Beautiful"/>
                <a:sym typeface="Beautiful"/>
              </a:rPr>
              <a:t>OUR THEMES</a:t>
            </a:r>
          </a:p>
          <a:p>
            <a:pPr algn="l">
              <a:lnSpc>
                <a:spcPts val="4608"/>
              </a:lnSpc>
            </a:pPr>
            <a:endParaRPr lang="en-US" sz="4266" dirty="0">
              <a:solidFill>
                <a:srgbClr val="000000"/>
              </a:solidFill>
              <a:latin typeface="Beautiful"/>
              <a:ea typeface="Beautiful"/>
              <a:cs typeface="Beautiful"/>
              <a:sym typeface="Beautiful"/>
            </a:endParaRPr>
          </a:p>
          <a:p>
            <a:pPr algn="l">
              <a:lnSpc>
                <a:spcPts val="4608"/>
              </a:lnSpc>
            </a:pPr>
            <a:r>
              <a:rPr lang="en-US" sz="3840" dirty="0">
                <a:solidFill>
                  <a:srgbClr val="000000"/>
                </a:solidFill>
                <a:latin typeface="Beauty Salon Sans"/>
                <a:ea typeface="Beauty Salon Sans"/>
                <a:cs typeface="Beauty Salon Sans"/>
                <a:sym typeface="Beauty Salon Sans"/>
              </a:rPr>
              <a:t>Autumn – </a:t>
            </a:r>
            <a:r>
              <a:rPr lang="en-US" sz="3840" dirty="0" err="1">
                <a:solidFill>
                  <a:srgbClr val="000000"/>
                </a:solidFill>
                <a:latin typeface="Beauty Salon Sans"/>
                <a:ea typeface="Beauty Salon Sans"/>
                <a:cs typeface="Beauty Salon Sans"/>
                <a:sym typeface="Beauty Salon Sans"/>
              </a:rPr>
              <a:t>SpLENDIFEROUS</a:t>
            </a:r>
            <a:r>
              <a:rPr lang="en-US" sz="3840" dirty="0">
                <a:solidFill>
                  <a:srgbClr val="000000"/>
                </a:solidFill>
                <a:latin typeface="Beauty Salon Sans"/>
                <a:ea typeface="Beauty Salon Sans"/>
                <a:cs typeface="Beauty Salon Sans"/>
                <a:sym typeface="Beauty Salon Sans"/>
              </a:rPr>
              <a:t> </a:t>
            </a:r>
            <a:r>
              <a:rPr lang="en-US" sz="3840" dirty="0" err="1">
                <a:solidFill>
                  <a:srgbClr val="000000"/>
                </a:solidFill>
                <a:latin typeface="Beauty Salon Sans"/>
                <a:ea typeface="Beauty Salon Sans"/>
                <a:cs typeface="Beauty Salon Sans"/>
                <a:sym typeface="Beauty Salon Sans"/>
              </a:rPr>
              <a:t>sTORIES</a:t>
            </a:r>
            <a:endParaRPr lang="en-US" sz="3840" dirty="0">
              <a:solidFill>
                <a:srgbClr val="000000"/>
              </a:solidFill>
              <a:latin typeface="Beauty Salon Sans"/>
              <a:ea typeface="Beauty Salon Sans"/>
              <a:cs typeface="Beauty Salon Sans"/>
              <a:sym typeface="Beauty Salon Sans"/>
            </a:endParaRPr>
          </a:p>
          <a:p>
            <a:pPr algn="l">
              <a:lnSpc>
                <a:spcPts val="4608"/>
              </a:lnSpc>
            </a:pPr>
            <a:endParaRPr lang="en-US" sz="3840" dirty="0">
              <a:solidFill>
                <a:srgbClr val="000000"/>
              </a:solidFill>
              <a:latin typeface="Beauty Salon Sans"/>
              <a:ea typeface="Beauty Salon Sans"/>
              <a:cs typeface="Beauty Salon Sans"/>
              <a:sym typeface="Beauty Salon Sans"/>
            </a:endParaRPr>
          </a:p>
          <a:p>
            <a:pPr>
              <a:lnSpc>
                <a:spcPts val="4608"/>
              </a:lnSpc>
            </a:pPr>
            <a:r>
              <a:rPr lang="en-US" sz="3840" dirty="0">
                <a:solidFill>
                  <a:srgbClr val="000000"/>
                </a:solidFill>
                <a:latin typeface="Beauty Salon Sans"/>
                <a:ea typeface="Beauty Salon Sans"/>
                <a:cs typeface="Beauty Salon Sans"/>
                <a:sym typeface="Beauty Salon Sans"/>
              </a:rPr>
              <a:t>Spring 1–Stone age rocks</a:t>
            </a:r>
          </a:p>
          <a:p>
            <a:pPr>
              <a:lnSpc>
                <a:spcPts val="4608"/>
              </a:lnSpc>
            </a:pPr>
            <a:r>
              <a:rPr lang="en-US" sz="3840" dirty="0">
                <a:solidFill>
                  <a:srgbClr val="000000"/>
                </a:solidFill>
                <a:latin typeface="Beauty Salon Sans"/>
                <a:ea typeface="Beauty Salon Sans"/>
                <a:cs typeface="Beauty Salon Sans"/>
                <a:sym typeface="Beauty Salon Sans"/>
              </a:rPr>
              <a:t>Spring 2 –going GLOBAL</a:t>
            </a:r>
          </a:p>
          <a:p>
            <a:pPr>
              <a:lnSpc>
                <a:spcPts val="4608"/>
              </a:lnSpc>
            </a:pPr>
            <a:endParaRPr lang="en-US" sz="3840" dirty="0">
              <a:solidFill>
                <a:srgbClr val="000000"/>
              </a:solidFill>
              <a:latin typeface="Beauty Salon Sans"/>
              <a:ea typeface="Beauty Salon Sans"/>
              <a:cs typeface="Beauty Salon Sans"/>
              <a:sym typeface="Beauty Salon Sans"/>
            </a:endParaRPr>
          </a:p>
          <a:p>
            <a:pPr algn="l">
              <a:lnSpc>
                <a:spcPts val="4608"/>
              </a:lnSpc>
            </a:pPr>
            <a:r>
              <a:rPr lang="en-US" sz="3840" dirty="0">
                <a:solidFill>
                  <a:srgbClr val="000000"/>
                </a:solidFill>
                <a:latin typeface="Beauty Salon Sans"/>
                <a:ea typeface="Beauty Salon Sans"/>
                <a:cs typeface="Beauty Salon Sans"/>
                <a:sym typeface="Beauty Salon Sans"/>
              </a:rPr>
              <a:t>Summer 2– tomb raiders</a:t>
            </a:r>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341972" y="266700"/>
            <a:ext cx="8910474" cy="4221156"/>
          </a:xfrm>
          <a:prstGeom prst="rect">
            <a:avLst/>
          </a:prstGeom>
        </p:spPr>
        <p:txBody>
          <a:bodyPr lIns="0" tIns="0" rIns="0" bIns="0" rtlCol="0" anchor="t">
            <a:spAutoFit/>
          </a:bodyPr>
          <a:lstStyle/>
          <a:p>
            <a:pPr algn="l">
              <a:lnSpc>
                <a:spcPts val="5120"/>
              </a:lnSpc>
            </a:pPr>
            <a:r>
              <a:rPr lang="en-US" sz="4266" dirty="0">
                <a:solidFill>
                  <a:srgbClr val="000000"/>
                </a:solidFill>
                <a:latin typeface="Beautiful"/>
                <a:ea typeface="Beautiful"/>
                <a:cs typeface="Beautiful"/>
                <a:sym typeface="Beautiful"/>
              </a:rPr>
              <a:t>TRIPS AND VISITORS</a:t>
            </a:r>
          </a:p>
          <a:p>
            <a:pPr algn="l">
              <a:lnSpc>
                <a:spcPts val="3455"/>
              </a:lnSpc>
            </a:pPr>
            <a:endParaRPr lang="en-US" sz="4266" dirty="0">
              <a:solidFill>
                <a:srgbClr val="000000"/>
              </a:solidFill>
              <a:latin typeface="Beautiful"/>
              <a:ea typeface="Beautiful"/>
              <a:cs typeface="Beautiful"/>
              <a:sym typeface="Beautiful"/>
            </a:endParaRPr>
          </a:p>
          <a:p>
            <a:pPr algn="l">
              <a:lnSpc>
                <a:spcPts val="3455"/>
              </a:lnSpc>
            </a:pPr>
            <a:r>
              <a:rPr lang="en-US" sz="2879" u="sng" dirty="0">
                <a:solidFill>
                  <a:srgbClr val="000000"/>
                </a:solidFill>
                <a:latin typeface="Beauty Salon Sans"/>
                <a:ea typeface="Beauty Salon Sans"/>
                <a:cs typeface="Beauty Salon Sans"/>
                <a:sym typeface="Beauty Salon Sans"/>
              </a:rPr>
              <a:t>Autumn</a:t>
            </a:r>
          </a:p>
          <a:p>
            <a:pPr algn="l">
              <a:lnSpc>
                <a:spcPts val="3455"/>
              </a:lnSpc>
            </a:pPr>
            <a:r>
              <a:rPr lang="en-US" sz="2879" dirty="0">
                <a:solidFill>
                  <a:srgbClr val="000000"/>
                </a:solidFill>
                <a:latin typeface="Quicksand"/>
                <a:ea typeface="Quicksand"/>
                <a:cs typeface="Quicksand"/>
                <a:sym typeface="Quicksand"/>
              </a:rPr>
              <a:t>- Local visit: St Mary’s Church</a:t>
            </a:r>
          </a:p>
          <a:p>
            <a:pPr algn="l">
              <a:lnSpc>
                <a:spcPts val="3455"/>
              </a:lnSpc>
            </a:pPr>
            <a:endParaRPr lang="en-US" sz="2879" dirty="0">
              <a:solidFill>
                <a:srgbClr val="000000"/>
              </a:solidFill>
              <a:latin typeface="Quicksand"/>
              <a:ea typeface="Quicksand"/>
              <a:cs typeface="Quicksand"/>
              <a:sym typeface="Quicksand"/>
            </a:endParaRPr>
          </a:p>
          <a:p>
            <a:pPr>
              <a:lnSpc>
                <a:spcPts val="3455"/>
              </a:lnSpc>
            </a:pPr>
            <a:r>
              <a:rPr lang="en-US" sz="2879" u="sng" dirty="0">
                <a:solidFill>
                  <a:srgbClr val="000000"/>
                </a:solidFill>
                <a:latin typeface="Beauty Salon Sans"/>
                <a:ea typeface="Beauty Salon Sans"/>
                <a:cs typeface="Beauty Salon Sans"/>
                <a:sym typeface="Beauty Salon Sans"/>
              </a:rPr>
              <a:t>Spring</a:t>
            </a:r>
          </a:p>
          <a:p>
            <a:pPr>
              <a:lnSpc>
                <a:spcPts val="3455"/>
              </a:lnSpc>
            </a:pPr>
            <a:r>
              <a:rPr lang="en-US" sz="2850" dirty="0">
                <a:solidFill>
                  <a:srgbClr val="000000"/>
                </a:solidFill>
                <a:latin typeface="Beauty Salon Sans"/>
                <a:ea typeface="Beauty Salon Sans"/>
                <a:cs typeface="Beauty Salon Sans"/>
                <a:sym typeface="Beauty Salon Sans"/>
              </a:rPr>
              <a:t>- </a:t>
            </a:r>
            <a:r>
              <a:rPr lang="en-US" sz="2850">
                <a:solidFill>
                  <a:srgbClr val="000000"/>
                </a:solidFill>
                <a:latin typeface="Quicksand"/>
                <a:ea typeface="Quicksand"/>
                <a:cs typeface="Quicksand"/>
                <a:sym typeface="Quicksand"/>
              </a:rPr>
              <a:t>Stone Age Visit (details to follow, cost approx. £20)</a:t>
            </a:r>
            <a:endParaRPr lang="en-US" sz="2850" u="sng">
              <a:solidFill>
                <a:srgbClr val="000000"/>
              </a:solidFill>
              <a:latin typeface="Beauty Salon Sans"/>
              <a:ea typeface="Beauty Salon Sans"/>
              <a:cs typeface="Beauty Salon Sans"/>
              <a:sym typeface="Beauty Salon Sans"/>
            </a:endParaRPr>
          </a:p>
          <a:p>
            <a:pPr algn="l">
              <a:lnSpc>
                <a:spcPts val="3455"/>
              </a:lnSpc>
            </a:pPr>
            <a:r>
              <a:rPr lang="en-US" sz="2879" dirty="0">
                <a:solidFill>
                  <a:srgbClr val="000000"/>
                </a:solidFill>
                <a:latin typeface="Quicksand"/>
                <a:ea typeface="Quicksand"/>
                <a:cs typeface="Quicksand"/>
                <a:sym typeface="Quicksand"/>
              </a:rPr>
              <a:t>- Local visit: Village walk</a:t>
            </a:r>
          </a:p>
          <a:p>
            <a:pPr algn="l">
              <a:lnSpc>
                <a:spcPts val="3455"/>
              </a:lnSpc>
            </a:pPr>
            <a:endParaRPr lang="en-US" sz="2879" dirty="0">
              <a:solidFill>
                <a:srgbClr val="000000"/>
              </a:solidFill>
              <a:latin typeface="Quicksand"/>
              <a:ea typeface="Quicksand"/>
              <a:cs typeface="Quicksand"/>
              <a:sym typeface="Quicksand"/>
            </a:endParaRPr>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243840" y="45196"/>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HOME LEARNING</a:t>
              </a:r>
            </a:p>
          </p:txBody>
        </p:sp>
      </p:grpSp>
      <p:sp>
        <p:nvSpPr>
          <p:cNvPr id="6" name="TextBox 6"/>
          <p:cNvSpPr txBox="1"/>
          <p:nvPr/>
        </p:nvSpPr>
        <p:spPr>
          <a:xfrm>
            <a:off x="497418" y="1008125"/>
            <a:ext cx="8758765" cy="5931239"/>
          </a:xfrm>
          <a:prstGeom prst="rect">
            <a:avLst/>
          </a:prstGeom>
        </p:spPr>
        <p:txBody>
          <a:bodyPr lIns="0" tIns="0" rIns="0" bIns="0" rtlCol="0" anchor="t">
            <a:spAutoFit/>
          </a:bodyPr>
          <a:lstStyle/>
          <a:p>
            <a:pPr algn="l">
              <a:lnSpc>
                <a:spcPts val="2879"/>
              </a:lnSpc>
            </a:pPr>
            <a:r>
              <a:rPr lang="en-US" sz="2400" dirty="0">
                <a:solidFill>
                  <a:srgbClr val="000000"/>
                </a:solidFill>
                <a:latin typeface="Quicksand"/>
                <a:ea typeface="Quicksand"/>
                <a:cs typeface="Quicksand"/>
                <a:sym typeface="Quicksand"/>
              </a:rPr>
              <a:t>Reading – Regular reading to an adult at home, at least 5 times each week.</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a:solidFill>
                  <a:srgbClr val="000000"/>
                </a:solidFill>
                <a:latin typeface="Quicksand"/>
                <a:ea typeface="Quicksand"/>
                <a:cs typeface="Quicksand"/>
                <a:sym typeface="Quicksand"/>
              </a:rPr>
              <a:t>Spelling – We will send home some optional activities linked to the spelling of the tricky words and common exception words. There is no obligation to complete all of these, but any support you can provide with the learning of these words will be gratefully received.</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err="1">
                <a:solidFill>
                  <a:srgbClr val="000000"/>
                </a:solidFill>
                <a:latin typeface="Quicksand"/>
                <a:ea typeface="Quicksand"/>
                <a:cs typeface="Quicksand"/>
                <a:sym typeface="Quicksand"/>
              </a:rPr>
              <a:t>Maths</a:t>
            </a:r>
            <a:r>
              <a:rPr lang="en-US" sz="2400" dirty="0">
                <a:solidFill>
                  <a:srgbClr val="000000"/>
                </a:solidFill>
                <a:latin typeface="Quicksand"/>
                <a:ea typeface="Quicksand"/>
                <a:cs typeface="Quicksand"/>
                <a:sym typeface="Quicksand"/>
              </a:rPr>
              <a:t> – We will send home a login for TTRS/</a:t>
            </a:r>
            <a:r>
              <a:rPr lang="en-US" sz="2400" dirty="0" err="1">
                <a:solidFill>
                  <a:srgbClr val="000000"/>
                </a:solidFill>
                <a:latin typeface="Quicksand"/>
                <a:ea typeface="Quicksand"/>
                <a:cs typeface="Quicksand"/>
                <a:sym typeface="Quicksand"/>
              </a:rPr>
              <a:t>Numbots</a:t>
            </a:r>
            <a:r>
              <a:rPr lang="en-US" sz="2400" dirty="0">
                <a:solidFill>
                  <a:srgbClr val="000000"/>
                </a:solidFill>
                <a:latin typeface="Quicksand"/>
                <a:ea typeface="Quicksand"/>
                <a:cs typeface="Quicksand"/>
                <a:sym typeface="Quicksand"/>
              </a:rPr>
              <a:t> and Purple Mash. Both of these websites have lots of fun activities for your child to complete.</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a:solidFill>
                  <a:srgbClr val="000000"/>
                </a:solidFill>
                <a:latin typeface="Quicksand"/>
                <a:ea typeface="Quicksand"/>
                <a:cs typeface="Quicksand"/>
                <a:sym typeface="Quicksand"/>
              </a:rPr>
              <a:t>Theme – There will be optional half termly learning challenges linked to the subjects we are teaching in school. These can be shared on Class Dojo.</a:t>
            </a:r>
          </a:p>
        </p:txBody>
      </p:sp>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721490" y="1869443"/>
            <a:ext cx="3334102" cy="4709360"/>
            <a:chOff x="0" y="0"/>
            <a:chExt cx="4445470" cy="6279147"/>
          </a:xfrm>
        </p:grpSpPr>
        <p:sp>
          <p:nvSpPr>
            <p:cNvPr id="4" name="Freeform 4"/>
            <p:cNvSpPr/>
            <p:nvPr/>
          </p:nvSpPr>
          <p:spPr>
            <a:xfrm>
              <a:off x="0" y="0"/>
              <a:ext cx="4445508" cy="6279134"/>
            </a:xfrm>
            <a:custGeom>
              <a:avLst/>
              <a:gdLst/>
              <a:ahLst/>
              <a:cxnLst/>
              <a:rect l="l" t="t" r="r" b="b"/>
              <a:pathLst>
                <a:path w="4445508" h="6279134">
                  <a:moveTo>
                    <a:pt x="0" y="0"/>
                  </a:moveTo>
                  <a:lnTo>
                    <a:pt x="4445508" y="0"/>
                  </a:lnTo>
                  <a:lnTo>
                    <a:pt x="4445508" y="6279134"/>
                  </a:lnTo>
                  <a:lnTo>
                    <a:pt x="0" y="6279134"/>
                  </a:lnTo>
                  <a:lnTo>
                    <a:pt x="0" y="0"/>
                  </a:lnTo>
                  <a:close/>
                </a:path>
              </a:pathLst>
            </a:custGeom>
            <a:blipFill>
              <a:blip r:embed="rId3"/>
              <a:stretch>
                <a:fillRect/>
              </a:stretch>
            </a:blipFill>
          </p:spPr>
        </p:sp>
      </p:grpSp>
      <p:grpSp>
        <p:nvGrpSpPr>
          <p:cNvPr id="5" name="Group 5"/>
          <p:cNvGrpSpPr/>
          <p:nvPr/>
        </p:nvGrpSpPr>
        <p:grpSpPr>
          <a:xfrm>
            <a:off x="729348" y="273849"/>
            <a:ext cx="7355110" cy="1527268"/>
            <a:chOff x="0" y="0"/>
            <a:chExt cx="9806813" cy="2036358"/>
          </a:xfrm>
        </p:grpSpPr>
        <p:sp>
          <p:nvSpPr>
            <p:cNvPr id="6" name="Freeform 6"/>
            <p:cNvSpPr/>
            <p:nvPr/>
          </p:nvSpPr>
          <p:spPr>
            <a:xfrm>
              <a:off x="0" y="0"/>
              <a:ext cx="9806811" cy="2036359"/>
            </a:xfrm>
            <a:custGeom>
              <a:avLst/>
              <a:gdLst/>
              <a:ahLst/>
              <a:cxnLst/>
              <a:rect l="l" t="t" r="r" b="b"/>
              <a:pathLst>
                <a:path w="9806811" h="2036359">
                  <a:moveTo>
                    <a:pt x="0" y="0"/>
                  </a:moveTo>
                  <a:lnTo>
                    <a:pt x="9806811" y="0"/>
                  </a:lnTo>
                  <a:lnTo>
                    <a:pt x="9806811" y="2036359"/>
                  </a:lnTo>
                  <a:lnTo>
                    <a:pt x="0" y="2036359"/>
                  </a:lnTo>
                  <a:close/>
                </a:path>
              </a:pathLst>
            </a:custGeom>
            <a:blipFill>
              <a:blip r:embed="rId4">
                <a:alphaModFix amt="0"/>
              </a:blip>
              <a:stretch>
                <a:fillRect t="-58026" b="-29647"/>
              </a:stretch>
            </a:blipFill>
          </p:spPr>
        </p:sp>
        <p:sp>
          <p:nvSpPr>
            <p:cNvPr id="7" name="TextBox 7"/>
            <p:cNvSpPr txBox="1"/>
            <p:nvPr/>
          </p:nvSpPr>
          <p:spPr>
            <a:xfrm>
              <a:off x="0" y="47625"/>
              <a:ext cx="9806813" cy="198873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RELATIONSHIPS AND BEHAVIOUR</a:t>
              </a:r>
            </a:p>
          </p:txBody>
        </p:sp>
      </p:grpSp>
      <p:sp>
        <p:nvSpPr>
          <p:cNvPr id="8" name="TextBox 8"/>
          <p:cNvSpPr txBox="1"/>
          <p:nvPr/>
        </p:nvSpPr>
        <p:spPr>
          <a:xfrm>
            <a:off x="4406903" y="2522858"/>
            <a:ext cx="3208525" cy="3267075"/>
          </a:xfrm>
          <a:prstGeom prst="rect">
            <a:avLst/>
          </a:prstGeom>
        </p:spPr>
        <p:txBody>
          <a:bodyPr lIns="0" tIns="0" rIns="0" bIns="0" rtlCol="0" anchor="t">
            <a:spAutoFit/>
          </a:bodyPr>
          <a:lstStyle/>
          <a:p>
            <a:pPr algn="ctr">
              <a:lnSpc>
                <a:spcPts val="2879"/>
              </a:lnSpc>
            </a:pPr>
            <a:r>
              <a:rPr lang="en-US" sz="2400">
                <a:solidFill>
                  <a:srgbClr val="000000"/>
                </a:solidFill>
                <a:latin typeface="Quicksand"/>
                <a:ea typeface="Quicksand"/>
                <a:cs typeface="Quicksand"/>
                <a:sym typeface="Quicksand"/>
              </a:rPr>
              <a:t>Our Behaviour and Relationships Policy is based on this simple code of conduct where we promote ‘Being Safe, Being Kind, Being Respectful’ every day at Heathlands.</a:t>
            </a: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01183" y="283920"/>
            <a:ext cx="7355110" cy="1527268"/>
            <a:chOff x="0" y="0"/>
            <a:chExt cx="9806813" cy="2036358"/>
          </a:xfrm>
        </p:grpSpPr>
        <p:sp>
          <p:nvSpPr>
            <p:cNvPr id="4" name="Freeform 4"/>
            <p:cNvSpPr/>
            <p:nvPr/>
          </p:nvSpPr>
          <p:spPr>
            <a:xfrm>
              <a:off x="0" y="0"/>
              <a:ext cx="9806811" cy="2036352"/>
            </a:xfrm>
            <a:custGeom>
              <a:avLst/>
              <a:gdLst/>
              <a:ahLst/>
              <a:cxnLst/>
              <a:rect l="l" t="t" r="r" b="b"/>
              <a:pathLst>
                <a:path w="9806811" h="2036352">
                  <a:moveTo>
                    <a:pt x="0" y="0"/>
                  </a:moveTo>
                  <a:lnTo>
                    <a:pt x="9806811" y="0"/>
                  </a:lnTo>
                  <a:lnTo>
                    <a:pt x="9806811" y="2036352"/>
                  </a:lnTo>
                  <a:lnTo>
                    <a:pt x="0" y="2036352"/>
                  </a:lnTo>
                  <a:close/>
                </a:path>
              </a:pathLst>
            </a:custGeom>
            <a:blipFill>
              <a:blip r:embed="rId3">
                <a:alphaModFix amt="0"/>
              </a:blip>
              <a:stretch>
                <a:fillRect t="-58459" b="-29215"/>
              </a:stretch>
            </a:blipFill>
          </p:spPr>
        </p:sp>
        <p:sp>
          <p:nvSpPr>
            <p:cNvPr id="5" name="TextBox 5"/>
            <p:cNvSpPr txBox="1"/>
            <p:nvPr/>
          </p:nvSpPr>
          <p:spPr>
            <a:xfrm>
              <a:off x="0" y="47625"/>
              <a:ext cx="9806813" cy="198873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RELATIONSHIPS AND BEHAVIOUR</a:t>
              </a:r>
            </a:p>
          </p:txBody>
        </p:sp>
      </p:grpSp>
      <p:sp>
        <p:nvSpPr>
          <p:cNvPr id="6" name="TextBox 6"/>
          <p:cNvSpPr txBox="1"/>
          <p:nvPr/>
        </p:nvSpPr>
        <p:spPr>
          <a:xfrm>
            <a:off x="507392" y="2062162"/>
            <a:ext cx="8738816" cy="3267075"/>
          </a:xfrm>
          <a:prstGeom prst="rect">
            <a:avLst/>
          </a:prstGeom>
        </p:spPr>
        <p:txBody>
          <a:bodyPr lIns="0" tIns="0" rIns="0" bIns="0" rtlCol="0" anchor="t">
            <a:spAutoFit/>
          </a:bodyPr>
          <a:lstStyle/>
          <a:p>
            <a:pPr marL="321564" lvl="1" indent="-160782" algn="l">
              <a:lnSpc>
                <a:spcPts val="2879"/>
              </a:lnSpc>
              <a:buFont typeface="Arial"/>
              <a:buChar char="•"/>
            </a:pPr>
            <a:r>
              <a:rPr lang="en-US" sz="2400">
                <a:solidFill>
                  <a:srgbClr val="000000"/>
                </a:solidFill>
                <a:latin typeface="Quicksand"/>
                <a:ea typeface="Quicksand"/>
                <a:cs typeface="Quicksand"/>
                <a:sym typeface="Quicksand"/>
              </a:rPr>
              <a:t>Class marbles awarded for the class – this could be for anything from excellent lining up and great manners to a wonderful maths lesson or seeing brilliant teamwork.</a:t>
            </a:r>
          </a:p>
          <a:p>
            <a:pPr marL="321564" lvl="1" indent="-160782" algn="l">
              <a:lnSpc>
                <a:spcPts val="2879"/>
              </a:lnSpc>
              <a:buFont typeface="Arial"/>
              <a:buChar char="•"/>
            </a:pPr>
            <a:r>
              <a:rPr lang="en-US" sz="2400">
                <a:solidFill>
                  <a:srgbClr val="000000"/>
                </a:solidFill>
                <a:latin typeface="Quicksand"/>
                <a:ea typeface="Quicksand"/>
                <a:cs typeface="Quicksand"/>
                <a:sym typeface="Quicksand"/>
              </a:rPr>
              <a:t>Any child who goes above and beyond in demonstrating our Core Values, embracing our Visible Learning ethos, or consistently making the right choices can be awarded a Celebration Certificate by any adult in school, at any time. These certificates will be displayed in classrooms and sent home at the end of each week.</a:t>
            </a:r>
          </a:p>
        </p:txBody>
      </p:sp>
      <p:grpSp>
        <p:nvGrpSpPr>
          <p:cNvPr id="7" name="Group 7"/>
          <p:cNvGrpSpPr/>
          <p:nvPr/>
        </p:nvGrpSpPr>
        <p:grpSpPr>
          <a:xfrm>
            <a:off x="758190" y="5393726"/>
            <a:ext cx="8048770" cy="1823404"/>
            <a:chOff x="0" y="0"/>
            <a:chExt cx="7577468" cy="1716634"/>
          </a:xfrm>
        </p:grpSpPr>
        <p:sp>
          <p:nvSpPr>
            <p:cNvPr id="8" name="Freeform 8"/>
            <p:cNvSpPr/>
            <p:nvPr/>
          </p:nvSpPr>
          <p:spPr>
            <a:xfrm>
              <a:off x="0" y="0"/>
              <a:ext cx="7577455" cy="1716659"/>
            </a:xfrm>
            <a:custGeom>
              <a:avLst/>
              <a:gdLst/>
              <a:ahLst/>
              <a:cxnLst/>
              <a:rect l="l" t="t" r="r" b="b"/>
              <a:pathLst>
                <a:path w="7577455" h="1716659">
                  <a:moveTo>
                    <a:pt x="0" y="0"/>
                  </a:moveTo>
                  <a:lnTo>
                    <a:pt x="7577455" y="0"/>
                  </a:lnTo>
                  <a:lnTo>
                    <a:pt x="7577455" y="1716659"/>
                  </a:lnTo>
                  <a:lnTo>
                    <a:pt x="0" y="1716659"/>
                  </a:lnTo>
                  <a:lnTo>
                    <a:pt x="0" y="0"/>
                  </a:lnTo>
                  <a:close/>
                </a:path>
              </a:pathLst>
            </a:custGeom>
            <a:blipFill>
              <a:blip r:embed="rId4"/>
              <a:stretch>
                <a:fillRect l="-28" r="-28" b="1"/>
              </a:stretch>
            </a:blipFill>
          </p:spPr>
        </p:sp>
      </p:grp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731520" y="381684"/>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VISIBLE LEARNING</a:t>
              </a:r>
            </a:p>
          </p:txBody>
        </p:sp>
      </p:grpSp>
      <p:grpSp>
        <p:nvGrpSpPr>
          <p:cNvPr id="6" name="Group 6"/>
          <p:cNvGrpSpPr/>
          <p:nvPr/>
        </p:nvGrpSpPr>
        <p:grpSpPr>
          <a:xfrm>
            <a:off x="1833215" y="1714744"/>
            <a:ext cx="6087170" cy="4389120"/>
            <a:chOff x="0" y="0"/>
            <a:chExt cx="8116227" cy="5852160"/>
          </a:xfrm>
        </p:grpSpPr>
        <p:sp>
          <p:nvSpPr>
            <p:cNvPr id="7" name="Freeform 7"/>
            <p:cNvSpPr/>
            <p:nvPr/>
          </p:nvSpPr>
          <p:spPr>
            <a:xfrm>
              <a:off x="0" y="0"/>
              <a:ext cx="8116189" cy="5852160"/>
            </a:xfrm>
            <a:custGeom>
              <a:avLst/>
              <a:gdLst/>
              <a:ahLst/>
              <a:cxnLst/>
              <a:rect l="l" t="t" r="r" b="b"/>
              <a:pathLst>
                <a:path w="8116189" h="5852160">
                  <a:moveTo>
                    <a:pt x="0" y="0"/>
                  </a:moveTo>
                  <a:lnTo>
                    <a:pt x="8116189" y="0"/>
                  </a:lnTo>
                  <a:lnTo>
                    <a:pt x="8116189" y="5852160"/>
                  </a:lnTo>
                  <a:lnTo>
                    <a:pt x="0" y="5852160"/>
                  </a:lnTo>
                  <a:lnTo>
                    <a:pt x="0" y="0"/>
                  </a:lnTo>
                  <a:close/>
                </a:path>
              </a:pathLst>
            </a:custGeom>
            <a:blipFill>
              <a:blip r:embed="rId4"/>
              <a:stretch>
                <a:fillRect/>
              </a:stretch>
            </a:blipFill>
          </p:spPr>
        </p:sp>
      </p:gr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54606" y="181353"/>
            <a:ext cx="7355110" cy="1100334"/>
            <a:chOff x="0" y="0"/>
            <a:chExt cx="9806813" cy="1467112"/>
          </a:xfrm>
        </p:grpSpPr>
        <p:sp>
          <p:nvSpPr>
            <p:cNvPr id="4" name="Freeform 4"/>
            <p:cNvSpPr/>
            <p:nvPr/>
          </p:nvSpPr>
          <p:spPr>
            <a:xfrm>
              <a:off x="0" y="0"/>
              <a:ext cx="9806811" cy="1467107"/>
            </a:xfrm>
            <a:custGeom>
              <a:avLst/>
              <a:gdLst/>
              <a:ahLst/>
              <a:cxnLst/>
              <a:rect l="l" t="t" r="r" b="b"/>
              <a:pathLst>
                <a:path w="9806811" h="1467107">
                  <a:moveTo>
                    <a:pt x="0" y="0"/>
                  </a:moveTo>
                  <a:lnTo>
                    <a:pt x="9806811" y="0"/>
                  </a:lnTo>
                  <a:lnTo>
                    <a:pt x="9806811" y="1467107"/>
                  </a:lnTo>
                  <a:lnTo>
                    <a:pt x="0" y="1467107"/>
                  </a:lnTo>
                  <a:close/>
                </a:path>
              </a:pathLst>
            </a:custGeom>
            <a:blipFill>
              <a:blip r:embed="rId3">
                <a:alphaModFix amt="0"/>
              </a:blip>
              <a:stretch>
                <a:fillRect t="-80246" b="-80247"/>
              </a:stretch>
            </a:blipFill>
          </p:spPr>
        </p:sp>
        <p:sp>
          <p:nvSpPr>
            <p:cNvPr id="5" name="TextBox 5"/>
            <p:cNvSpPr txBox="1"/>
            <p:nvPr/>
          </p:nvSpPr>
          <p:spPr>
            <a:xfrm>
              <a:off x="0" y="47625"/>
              <a:ext cx="9806813" cy="1419487"/>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DAILY LIFE IN YEAR 3</a:t>
              </a:r>
            </a:p>
          </p:txBody>
        </p:sp>
      </p:grpSp>
      <p:sp>
        <p:nvSpPr>
          <p:cNvPr id="6" name="TextBox 6"/>
          <p:cNvSpPr txBox="1"/>
          <p:nvPr/>
        </p:nvSpPr>
        <p:spPr>
          <a:xfrm>
            <a:off x="538477" y="1414758"/>
            <a:ext cx="8706621" cy="5709320"/>
          </a:xfrm>
          <a:prstGeom prst="rect">
            <a:avLst/>
          </a:prstGeom>
        </p:spPr>
        <p:txBody>
          <a:bodyPr lIns="0" tIns="0" rIns="0" bIns="0" rtlCol="0" anchor="t">
            <a:spAutoFit/>
          </a:bodyPr>
          <a:lstStyle/>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Rucksack every day with reading books and equipment.</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Please name all clothes.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Suitable clothes for outdoors: coat, gloves, sunhat, named sun cream, etc.</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A named water bottle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Please ensure children come to school in PE kit on PE days (these will be shared each term) – this may be outside so please ensure they have enough layers to keep warm!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Snacks: We are a healthy school and we encourage all children to have a healthy, nut-free snack for playtime.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Tasty Tuck: Twice a week (Tue and Fri). 60p for 1 item, or £1 for a drink and a snack. </a:t>
            </a:r>
          </a:p>
          <a:p>
            <a:pPr marL="237214" lvl="1" indent="-118607" algn="l">
              <a:lnSpc>
                <a:spcPts val="2768"/>
              </a:lnSpc>
              <a:buFont typeface="Arial"/>
              <a:buChar char="•"/>
            </a:pPr>
            <a:r>
              <a:rPr lang="en-US" sz="1752" dirty="0">
                <a:solidFill>
                  <a:srgbClr val="000000"/>
                </a:solidFill>
                <a:latin typeface="Quicksand"/>
                <a:ea typeface="Quicksand"/>
                <a:cs typeface="Quicksand"/>
                <a:sym typeface="Quicksand"/>
              </a:rPr>
              <a:t> Children do not need to bring any toys or fidgets in from home, unless a teacher has agreed it with the parent. </a:t>
            </a:r>
          </a:p>
          <a:p>
            <a:pPr marL="404357" lvl="1" indent="-285750" algn="just">
              <a:lnSpc>
                <a:spcPts val="2768"/>
              </a:lnSpc>
              <a:buFont typeface="Arial" panose="020B0604020202020204" pitchFamily="34" charset="0"/>
              <a:buChar char="•"/>
            </a:pPr>
            <a:r>
              <a:rPr lang="en-US" sz="1752" dirty="0">
                <a:solidFill>
                  <a:srgbClr val="000000"/>
                </a:solidFill>
                <a:latin typeface="Quicksand"/>
                <a:ea typeface="Quicksand"/>
                <a:cs typeface="Quicksand"/>
                <a:sym typeface="Quicksand"/>
              </a:rPr>
              <a:t>SHOW AND TELL - If your child has some learning they have done at home or anything related to the topic we would be more than happy to see it!</a:t>
            </a:r>
          </a:p>
          <a:p>
            <a:pPr marL="237214" lvl="1" indent="-118607" algn="l">
              <a:lnSpc>
                <a:spcPts val="2768"/>
              </a:lnSpc>
            </a:pPr>
            <a:endParaRPr lang="en-US" sz="1752" dirty="0">
              <a:solidFill>
                <a:srgbClr val="000000"/>
              </a:solidFill>
              <a:latin typeface="Quicksand"/>
              <a:ea typeface="Quicksand"/>
              <a:cs typeface="Quicksand"/>
              <a:sym typeface="Quicksand"/>
            </a:endParaRPr>
          </a:p>
        </p:txBody>
      </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54606" y="181353"/>
            <a:ext cx="7455610" cy="1100330"/>
            <a:chOff x="0" y="0"/>
            <a:chExt cx="9940813" cy="1467107"/>
          </a:xfrm>
        </p:grpSpPr>
        <p:sp>
          <p:nvSpPr>
            <p:cNvPr id="4" name="Freeform 4"/>
            <p:cNvSpPr/>
            <p:nvPr/>
          </p:nvSpPr>
          <p:spPr>
            <a:xfrm>
              <a:off x="0" y="0"/>
              <a:ext cx="9806811" cy="1467107"/>
            </a:xfrm>
            <a:custGeom>
              <a:avLst/>
              <a:gdLst/>
              <a:ahLst/>
              <a:cxnLst/>
              <a:rect l="l" t="t" r="r" b="b"/>
              <a:pathLst>
                <a:path w="9806811" h="1467107">
                  <a:moveTo>
                    <a:pt x="0" y="0"/>
                  </a:moveTo>
                  <a:lnTo>
                    <a:pt x="9806811" y="0"/>
                  </a:lnTo>
                  <a:lnTo>
                    <a:pt x="9806811" y="1467107"/>
                  </a:lnTo>
                  <a:lnTo>
                    <a:pt x="0" y="1467107"/>
                  </a:lnTo>
                  <a:close/>
                </a:path>
              </a:pathLst>
            </a:custGeom>
            <a:blipFill>
              <a:blip r:embed="rId3">
                <a:alphaModFix amt="0"/>
              </a:blip>
              <a:stretch>
                <a:fillRect t="-80246" b="-80247"/>
              </a:stretch>
            </a:blipFill>
          </p:spPr>
        </p:sp>
        <p:sp>
          <p:nvSpPr>
            <p:cNvPr id="5" name="TextBox 5"/>
            <p:cNvSpPr txBox="1"/>
            <p:nvPr/>
          </p:nvSpPr>
          <p:spPr>
            <a:xfrm>
              <a:off x="134000" y="47620"/>
              <a:ext cx="9806813" cy="1419487"/>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PENCIL CASES</a:t>
              </a:r>
            </a:p>
          </p:txBody>
        </p:sp>
      </p:grpSp>
      <p:sp>
        <p:nvSpPr>
          <p:cNvPr id="6" name="TextBox 6"/>
          <p:cNvSpPr txBox="1"/>
          <p:nvPr/>
        </p:nvSpPr>
        <p:spPr>
          <a:xfrm>
            <a:off x="523489" y="1212602"/>
            <a:ext cx="8706621" cy="2262222"/>
          </a:xfrm>
          <a:prstGeom prst="rect">
            <a:avLst/>
          </a:prstGeom>
        </p:spPr>
        <p:txBody>
          <a:bodyPr lIns="0" tIns="0" rIns="0" bIns="0" rtlCol="0" anchor="t">
            <a:spAutoFit/>
          </a:bodyPr>
          <a:lstStyle/>
          <a:p>
            <a:pPr marL="285750" indent="-285750">
              <a:buFontTx/>
              <a:buChar char="-"/>
            </a:pPr>
            <a:r>
              <a:rPr lang="en-GB" sz="1800" dirty="0">
                <a:latin typeface="Quicksand" panose="020B0604020202020204" charset="0"/>
              </a:rPr>
              <a:t>No red book bag. Rucksack instead.</a:t>
            </a:r>
          </a:p>
          <a:p>
            <a:endParaRPr lang="en-GB" sz="1800" dirty="0">
              <a:latin typeface="Quicksand" panose="020B0604020202020204" charset="0"/>
            </a:endParaRPr>
          </a:p>
          <a:p>
            <a:pPr marL="285750" indent="-285750">
              <a:buFontTx/>
              <a:buChar char="-"/>
            </a:pPr>
            <a:r>
              <a:rPr lang="en-GB" sz="1800" dirty="0">
                <a:latin typeface="Quicksand" panose="020B0604020202020204" charset="0"/>
              </a:rPr>
              <a:t>Children can bring in a pencil </a:t>
            </a:r>
            <a:r>
              <a:rPr lang="en-GB" dirty="0">
                <a:latin typeface="Quicksand" panose="020B0604020202020204" charset="0"/>
              </a:rPr>
              <a:t>c</a:t>
            </a:r>
            <a:r>
              <a:rPr lang="en-GB" sz="1800" dirty="0">
                <a:latin typeface="Quicksand" panose="020B0604020202020204" charset="0"/>
              </a:rPr>
              <a:t>ase with the following: a white board pen, pencil, black biro, purple biro, ruler, </a:t>
            </a:r>
            <a:r>
              <a:rPr lang="en-GB" sz="1800" dirty="0" err="1">
                <a:latin typeface="Quicksand" panose="020B0604020202020204" charset="0"/>
              </a:rPr>
              <a:t>pritt</a:t>
            </a:r>
            <a:r>
              <a:rPr lang="en-GB" sz="1800" dirty="0">
                <a:latin typeface="Quicksand" panose="020B0604020202020204" charset="0"/>
              </a:rPr>
              <a:t> stick, writing pencil, sharpener, eraser, and coloured pencils and/or felt tip pens. It is helpful if items are named.</a:t>
            </a:r>
          </a:p>
          <a:p>
            <a:endParaRPr lang="en-GB" sz="1800" dirty="0">
              <a:latin typeface="Quicksand" panose="020B0604020202020204" charset="0"/>
            </a:endParaRPr>
          </a:p>
          <a:p>
            <a:r>
              <a:rPr lang="en-GB" sz="1800" dirty="0">
                <a:latin typeface="Quicksand" panose="020B0604020202020204" charset="0"/>
              </a:rPr>
              <a:t>- No retractable pens or heavy rubbers on top of pens.</a:t>
            </a:r>
          </a:p>
          <a:p>
            <a:pPr marL="237214" lvl="1" indent="-118607" algn="l">
              <a:lnSpc>
                <a:spcPts val="2768"/>
              </a:lnSpc>
              <a:buFont typeface="Arial"/>
              <a:buChar char="•"/>
            </a:pPr>
            <a:endParaRPr lang="en-US" sz="1752" dirty="0">
              <a:solidFill>
                <a:srgbClr val="000000"/>
              </a:solidFill>
              <a:latin typeface="Quicksand"/>
              <a:ea typeface="Quicksand"/>
              <a:cs typeface="Quicksand"/>
              <a:sym typeface="Quicksand"/>
            </a:endParaRPr>
          </a:p>
        </p:txBody>
      </p:sp>
      <p:grpSp>
        <p:nvGrpSpPr>
          <p:cNvPr id="7" name="Group 6">
            <a:extLst>
              <a:ext uri="{FF2B5EF4-FFF2-40B4-BE49-F238E27FC236}">
                <a16:creationId xmlns:a16="http://schemas.microsoft.com/office/drawing/2014/main" id="{36AC2B1E-731A-47A2-9F0B-7442CEE4FDDA}"/>
              </a:ext>
            </a:extLst>
          </p:cNvPr>
          <p:cNvGrpSpPr/>
          <p:nvPr/>
        </p:nvGrpSpPr>
        <p:grpSpPr>
          <a:xfrm>
            <a:off x="609600" y="3200400"/>
            <a:ext cx="8861496" cy="3535167"/>
            <a:chOff x="975097" y="4370969"/>
            <a:chExt cx="7309788" cy="2399095"/>
          </a:xfrm>
        </p:grpSpPr>
        <p:pic>
          <p:nvPicPr>
            <p:cNvPr id="8" name="Picture 7">
              <a:extLst>
                <a:ext uri="{FF2B5EF4-FFF2-40B4-BE49-F238E27FC236}">
                  <a16:creationId xmlns:a16="http://schemas.microsoft.com/office/drawing/2014/main" id="{F35108E6-F2C9-4B2B-956B-2DE91E7F2267}"/>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rot="19361415">
              <a:off x="1293076" y="4627640"/>
              <a:ext cx="1997817" cy="1786780"/>
            </a:xfrm>
            <a:prstGeom prst="rect">
              <a:avLst/>
            </a:prstGeom>
          </p:spPr>
        </p:pic>
        <p:grpSp>
          <p:nvGrpSpPr>
            <p:cNvPr id="9" name="Group 8">
              <a:extLst>
                <a:ext uri="{FF2B5EF4-FFF2-40B4-BE49-F238E27FC236}">
                  <a16:creationId xmlns:a16="http://schemas.microsoft.com/office/drawing/2014/main" id="{F5526877-17F1-42DD-ABD0-A5FD8F78F30D}"/>
                </a:ext>
              </a:extLst>
            </p:cNvPr>
            <p:cNvGrpSpPr/>
            <p:nvPr/>
          </p:nvGrpSpPr>
          <p:grpSpPr>
            <a:xfrm flipH="1">
              <a:off x="1511537" y="5128975"/>
              <a:ext cx="45720" cy="1023487"/>
              <a:chOff x="3829782" y="4635868"/>
              <a:chExt cx="89042" cy="2331219"/>
            </a:xfrm>
          </p:grpSpPr>
          <p:sp>
            <p:nvSpPr>
              <p:cNvPr id="19" name="Rectangle 18">
                <a:extLst>
                  <a:ext uri="{FF2B5EF4-FFF2-40B4-BE49-F238E27FC236}">
                    <a16:creationId xmlns:a16="http://schemas.microsoft.com/office/drawing/2014/main" id="{C8F97F64-204D-4060-8EB2-A0E0F4071C5F}"/>
                  </a:ext>
                </a:extLst>
              </p:cNvPr>
              <p:cNvSpPr/>
              <p:nvPr/>
            </p:nvSpPr>
            <p:spPr>
              <a:xfrm rot="2973883">
                <a:off x="2730356" y="5778617"/>
                <a:ext cx="2331218" cy="45719"/>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C9141F95-1DBA-4941-8C5D-E88BC64FC34E}"/>
                  </a:ext>
                </a:extLst>
              </p:cNvPr>
              <p:cNvSpPr/>
              <p:nvPr/>
            </p:nvSpPr>
            <p:spPr>
              <a:xfrm rot="18800849">
                <a:off x="2687033" y="5778618"/>
                <a:ext cx="2331218" cy="45719"/>
              </a:xfrm>
              <a:prstGeom prst="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 name="Picture 9">
              <a:extLst>
                <a:ext uri="{FF2B5EF4-FFF2-40B4-BE49-F238E27FC236}">
                  <a16:creationId xmlns:a16="http://schemas.microsoft.com/office/drawing/2014/main" id="{905398CD-F325-4762-BF17-A088FB420A71}"/>
                </a:ext>
              </a:extLst>
            </p:cNvPr>
            <p:cNvPicPr>
              <a:picLocks noChangeAspect="1"/>
            </p:cNvPicPr>
            <p:nvPr/>
          </p:nvPicPr>
          <p:blipFill>
            <a:blip r:embed="rId6"/>
            <a:stretch>
              <a:fillRect/>
            </a:stretch>
          </p:blipFill>
          <p:spPr>
            <a:xfrm>
              <a:off x="2772001" y="4451465"/>
              <a:ext cx="395128" cy="2234609"/>
            </a:xfrm>
            <a:prstGeom prst="rect">
              <a:avLst/>
            </a:prstGeom>
          </p:spPr>
        </p:pic>
        <p:pic>
          <p:nvPicPr>
            <p:cNvPr id="11" name="Picture 10">
              <a:extLst>
                <a:ext uri="{FF2B5EF4-FFF2-40B4-BE49-F238E27FC236}">
                  <a16:creationId xmlns:a16="http://schemas.microsoft.com/office/drawing/2014/main" id="{64184E95-F6F9-43C1-9262-F2B0D5F3ADCB}"/>
                </a:ext>
              </a:extLst>
            </p:cNvPr>
            <p:cNvPicPr>
              <a:picLocks noChangeAspect="1"/>
            </p:cNvPicPr>
            <p:nvPr/>
          </p:nvPicPr>
          <p:blipFill>
            <a:blip r:embed="rId7"/>
            <a:stretch>
              <a:fillRect/>
            </a:stretch>
          </p:blipFill>
          <p:spPr>
            <a:xfrm>
              <a:off x="3298747" y="4417966"/>
              <a:ext cx="922092" cy="2319034"/>
            </a:xfrm>
            <a:prstGeom prst="rect">
              <a:avLst/>
            </a:prstGeom>
          </p:spPr>
        </p:pic>
        <p:pic>
          <p:nvPicPr>
            <p:cNvPr id="12" name="Picture 11">
              <a:extLst>
                <a:ext uri="{FF2B5EF4-FFF2-40B4-BE49-F238E27FC236}">
                  <a16:creationId xmlns:a16="http://schemas.microsoft.com/office/drawing/2014/main" id="{736AC141-1EA7-42AD-AC3F-B990DB712F52}"/>
                </a:ext>
              </a:extLst>
            </p:cNvPr>
            <p:cNvPicPr>
              <a:picLocks noChangeAspect="1"/>
            </p:cNvPicPr>
            <p:nvPr/>
          </p:nvPicPr>
          <p:blipFill>
            <a:blip r:embed="rId8"/>
            <a:stretch>
              <a:fillRect/>
            </a:stretch>
          </p:blipFill>
          <p:spPr>
            <a:xfrm rot="18943637">
              <a:off x="5712625" y="4677083"/>
              <a:ext cx="1639226" cy="1620890"/>
            </a:xfrm>
            <a:prstGeom prst="rect">
              <a:avLst/>
            </a:prstGeom>
          </p:spPr>
        </p:pic>
        <p:pic>
          <p:nvPicPr>
            <p:cNvPr id="13" name="Picture 12">
              <a:extLst>
                <a:ext uri="{FF2B5EF4-FFF2-40B4-BE49-F238E27FC236}">
                  <a16:creationId xmlns:a16="http://schemas.microsoft.com/office/drawing/2014/main" id="{65FDDE3A-081D-4B4C-A321-03B43A6035ED}"/>
                </a:ext>
              </a:extLst>
            </p:cNvPr>
            <p:cNvPicPr>
              <a:picLocks noChangeAspect="1"/>
            </p:cNvPicPr>
            <p:nvPr/>
          </p:nvPicPr>
          <p:blipFill>
            <a:blip r:embed="rId9"/>
            <a:stretch>
              <a:fillRect/>
            </a:stretch>
          </p:blipFill>
          <p:spPr>
            <a:xfrm>
              <a:off x="5877945" y="4376504"/>
              <a:ext cx="322661" cy="2275606"/>
            </a:xfrm>
            <a:prstGeom prst="rect">
              <a:avLst/>
            </a:prstGeom>
          </p:spPr>
        </p:pic>
        <p:pic>
          <p:nvPicPr>
            <p:cNvPr id="14" name="Picture 13">
              <a:extLst>
                <a:ext uri="{FF2B5EF4-FFF2-40B4-BE49-F238E27FC236}">
                  <a16:creationId xmlns:a16="http://schemas.microsoft.com/office/drawing/2014/main" id="{A2B7A590-0723-4F7D-8039-E77E9DE6CC6F}"/>
                </a:ext>
              </a:extLst>
            </p:cNvPr>
            <p:cNvPicPr>
              <a:picLocks noChangeAspect="1"/>
            </p:cNvPicPr>
            <p:nvPr/>
          </p:nvPicPr>
          <p:blipFill>
            <a:blip r:embed="rId10"/>
            <a:stretch>
              <a:fillRect/>
            </a:stretch>
          </p:blipFill>
          <p:spPr>
            <a:xfrm rot="3002007">
              <a:off x="6476396" y="4734421"/>
              <a:ext cx="1948283" cy="1668695"/>
            </a:xfrm>
            <a:prstGeom prst="rect">
              <a:avLst/>
            </a:prstGeom>
          </p:spPr>
        </p:pic>
        <p:pic>
          <p:nvPicPr>
            <p:cNvPr id="15" name="Picture 14">
              <a:extLst>
                <a:ext uri="{FF2B5EF4-FFF2-40B4-BE49-F238E27FC236}">
                  <a16:creationId xmlns:a16="http://schemas.microsoft.com/office/drawing/2014/main" id="{C50881D4-4038-4C0B-B80B-628C22EA4CF7}"/>
                </a:ext>
              </a:extLst>
            </p:cNvPr>
            <p:cNvPicPr>
              <a:picLocks noChangeAspect="1"/>
            </p:cNvPicPr>
            <p:nvPr/>
          </p:nvPicPr>
          <p:blipFill>
            <a:blip r:embed="rId11"/>
            <a:stretch>
              <a:fillRect/>
            </a:stretch>
          </p:blipFill>
          <p:spPr>
            <a:xfrm rot="19037741">
              <a:off x="6052702" y="4725296"/>
              <a:ext cx="1784797" cy="1722825"/>
            </a:xfrm>
            <a:prstGeom prst="rect">
              <a:avLst/>
            </a:prstGeom>
          </p:spPr>
        </p:pic>
        <p:pic>
          <p:nvPicPr>
            <p:cNvPr id="16" name="Picture 15">
              <a:extLst>
                <a:ext uri="{FF2B5EF4-FFF2-40B4-BE49-F238E27FC236}">
                  <a16:creationId xmlns:a16="http://schemas.microsoft.com/office/drawing/2014/main" id="{8E7C3347-A4AB-40F8-8F1C-94B41A91044C}"/>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10000" b="90000" l="10000" r="90000">
                          <a14:foregroundMark x1="89474" y1="34759" x2="89474" y2="34759"/>
                        </a14:backgroundRemoval>
                      </a14:imgEffect>
                    </a14:imgLayer>
                  </a14:imgProps>
                </a:ext>
              </a:extLst>
            </a:blip>
            <a:stretch>
              <a:fillRect/>
            </a:stretch>
          </p:blipFill>
          <p:spPr>
            <a:xfrm>
              <a:off x="4519758" y="4881594"/>
              <a:ext cx="1303133" cy="1425063"/>
            </a:xfrm>
            <a:prstGeom prst="rect">
              <a:avLst/>
            </a:prstGeom>
          </p:spPr>
        </p:pic>
        <p:sp>
          <p:nvSpPr>
            <p:cNvPr id="17" name="Rectangle 16">
              <a:extLst>
                <a:ext uri="{FF2B5EF4-FFF2-40B4-BE49-F238E27FC236}">
                  <a16:creationId xmlns:a16="http://schemas.microsoft.com/office/drawing/2014/main" id="{FCBAF823-AEA0-40E2-BEB2-584A11981409}"/>
                </a:ext>
              </a:extLst>
            </p:cNvPr>
            <p:cNvSpPr/>
            <p:nvPr/>
          </p:nvSpPr>
          <p:spPr>
            <a:xfrm>
              <a:off x="975097" y="4370969"/>
              <a:ext cx="3373651" cy="2399093"/>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85BBF05C-496D-4FEA-9FE3-952BA5DA4500}"/>
                </a:ext>
              </a:extLst>
            </p:cNvPr>
            <p:cNvSpPr/>
            <p:nvPr/>
          </p:nvSpPr>
          <p:spPr>
            <a:xfrm>
              <a:off x="4651376" y="4370970"/>
              <a:ext cx="3373651" cy="239909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079644354"/>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25117" y="6868"/>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MAKING CONTACT</a:t>
              </a:r>
            </a:p>
          </p:txBody>
        </p:sp>
      </p:grpSp>
      <p:sp>
        <p:nvSpPr>
          <p:cNvPr id="6" name="TextBox 6"/>
          <p:cNvSpPr txBox="1"/>
          <p:nvPr/>
        </p:nvSpPr>
        <p:spPr>
          <a:xfrm>
            <a:off x="325117" y="871129"/>
            <a:ext cx="8696963" cy="6292373"/>
          </a:xfrm>
          <a:prstGeom prst="rect">
            <a:avLst/>
          </a:prstGeom>
        </p:spPr>
        <p:txBody>
          <a:bodyPr lIns="0" tIns="0" rIns="0" bIns="0" rtlCol="0" anchor="t">
            <a:spAutoFit/>
          </a:bodyPr>
          <a:lstStyle/>
          <a:p>
            <a:pPr marL="251407" lvl="1" indent="-125703" algn="l">
              <a:lnSpc>
                <a:spcPts val="2926"/>
              </a:lnSpc>
              <a:buFont typeface="Arial"/>
              <a:buChar char="•"/>
            </a:pPr>
            <a:r>
              <a:rPr lang="en-US" sz="1851">
                <a:solidFill>
                  <a:srgbClr val="000000"/>
                </a:solidFill>
                <a:latin typeface="Quicksand"/>
                <a:ea typeface="Quicksand"/>
                <a:cs typeface="Quicksand"/>
                <a:sym typeface="Quicksand"/>
              </a:rPr>
              <a:t>Class Dojo – we will use Class Dojo for communication. Teachers will check and reply to messages between the hours of 8:00am and 5:00pm only. However, as teachers are teaching during the day they may not see messages immediately. </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Alternatively, please make an appointment with the school office and we will try to speak to you as soon as possible or catch us on the gate. </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Should you need to contact the school office please use: </a:t>
            </a:r>
            <a:r>
              <a:rPr lang="en-US" sz="1851" u="sng">
                <a:solidFill>
                  <a:srgbClr val="000000"/>
                </a:solidFill>
                <a:latin typeface="Quicksand"/>
                <a:ea typeface="Quicksand"/>
                <a:cs typeface="Quicksand"/>
                <a:sym typeface="Quicksand"/>
                <a:hlinkClick r:id="rId4" tooltip="mailto:admin@heathlands.essex.sch.uk"/>
              </a:rPr>
              <a:t>admin@heathlands.essex.sch.uk</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If your child is going home with someone other than you, please let us know (in person or via the office). If this is a regular arrangement please let the office know, so they can amend the pick-up sheet.</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If your child is absent for any medical reason, please let the office know as the first port of call. </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All forms of communication between home and school should be in line with our core values of trust, respect, enjoyment, courage and kindness.</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Please do not put personal notes in your child’s reading diary as other adults may see this and we do not check the diaries every day. </a:t>
            </a:r>
          </a:p>
        </p:txBody>
      </p:sp>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57381" y="162563"/>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DATES FOR YOUR DIARY</a:t>
              </a:r>
            </a:p>
          </p:txBody>
        </p:sp>
      </p:grpSp>
      <p:sp>
        <p:nvSpPr>
          <p:cNvPr id="6" name="TextBox 6"/>
          <p:cNvSpPr txBox="1"/>
          <p:nvPr/>
        </p:nvSpPr>
        <p:spPr>
          <a:xfrm>
            <a:off x="568957" y="1437637"/>
            <a:ext cx="7946909" cy="4194081"/>
          </a:xfrm>
          <a:prstGeom prst="rect">
            <a:avLst/>
          </a:prstGeom>
        </p:spPr>
        <p:txBody>
          <a:bodyPr lIns="0" tIns="0" rIns="0" bIns="0" rtlCol="0" anchor="t">
            <a:spAutoFit/>
          </a:bodyPr>
          <a:lstStyle/>
          <a:p>
            <a:pPr marL="461749" lvl="1" indent="-230875" algn="l">
              <a:lnSpc>
                <a:spcPts val="4158"/>
              </a:lnSpc>
              <a:buFont typeface="Arial"/>
              <a:buChar char="•"/>
            </a:pPr>
            <a:r>
              <a:rPr lang="en-US" sz="3465">
                <a:solidFill>
                  <a:srgbClr val="000000"/>
                </a:solidFill>
                <a:latin typeface="Beauty Salon Sans"/>
                <a:ea typeface="Beauty Salon Sans"/>
                <a:cs typeface="Beauty Salon Sans"/>
                <a:sym typeface="Beauty Salon Sans"/>
              </a:rPr>
              <a:t>Parent consultations:</a:t>
            </a:r>
          </a:p>
          <a:p>
            <a:pPr marL="1027670" lvl="2" indent="-342557" algn="l">
              <a:lnSpc>
                <a:spcPts val="4158"/>
              </a:lnSpc>
              <a:buFont typeface="Arial"/>
              <a:buChar char="⚬"/>
            </a:pPr>
            <a:r>
              <a:rPr lang="en-US" sz="3465">
                <a:solidFill>
                  <a:srgbClr val="000000"/>
                </a:solidFill>
                <a:latin typeface="Beauty Salon Sans"/>
                <a:ea typeface="Beauty Salon Sans"/>
                <a:cs typeface="Beauty Salon Sans"/>
                <a:sym typeface="Beauty Salon Sans"/>
              </a:rPr>
              <a:t>20ᵗʰ and 22ⁿᵈ October 2026</a:t>
            </a:r>
          </a:p>
          <a:p>
            <a:pPr marL="1027670" lvl="2" indent="-342557" algn="l">
              <a:lnSpc>
                <a:spcPts val="4158"/>
              </a:lnSpc>
              <a:buFont typeface="Arial"/>
              <a:buChar char="⚬"/>
            </a:pPr>
            <a:r>
              <a:rPr lang="en-US" sz="3465">
                <a:solidFill>
                  <a:srgbClr val="000000"/>
                </a:solidFill>
                <a:latin typeface="Beauty Salon Sans"/>
                <a:ea typeface="Beauty Salon Sans"/>
                <a:cs typeface="Beauty Salon Sans"/>
                <a:sym typeface="Beauty Salon Sans"/>
              </a:rPr>
              <a:t>9ᵗʰ and 11ᵗʰ February 2027</a:t>
            </a:r>
          </a:p>
          <a:p>
            <a:pPr marL="461749" lvl="1" indent="-230875" algn="l">
              <a:lnSpc>
                <a:spcPts val="4158"/>
              </a:lnSpc>
              <a:buFont typeface="Arial"/>
              <a:buChar char="•"/>
            </a:pPr>
            <a:r>
              <a:rPr lang="en-US" sz="3465">
                <a:solidFill>
                  <a:srgbClr val="000000"/>
                </a:solidFill>
                <a:latin typeface="Beauty Salon Sans"/>
                <a:ea typeface="Beauty Salon Sans"/>
                <a:cs typeface="Beauty Salon Sans"/>
                <a:sym typeface="Beauty Salon Sans"/>
              </a:rPr>
              <a:t>Harvest Service: 28ᵗʰ September 2026</a:t>
            </a:r>
          </a:p>
          <a:p>
            <a:pPr marL="461749" lvl="1" indent="-230875" algn="l">
              <a:lnSpc>
                <a:spcPts val="4158"/>
              </a:lnSpc>
              <a:buFont typeface="Arial"/>
              <a:buChar char="•"/>
            </a:pPr>
            <a:r>
              <a:rPr lang="en-US" sz="3465">
                <a:solidFill>
                  <a:srgbClr val="000000"/>
                </a:solidFill>
                <a:latin typeface="Beauty Salon Sans"/>
                <a:ea typeface="Beauty Salon Sans"/>
                <a:cs typeface="Beauty Salon Sans"/>
                <a:sym typeface="Beauty Salon Sans"/>
              </a:rPr>
              <a:t>Fireworks: 7ᵗʰ November 2026</a:t>
            </a:r>
          </a:p>
          <a:p>
            <a:pPr marL="461749" lvl="1" indent="-230875" algn="l">
              <a:lnSpc>
                <a:spcPts val="4158"/>
              </a:lnSpc>
              <a:buFont typeface="Arial"/>
              <a:buChar char="•"/>
            </a:pPr>
            <a:r>
              <a:rPr lang="en-US" sz="3465">
                <a:solidFill>
                  <a:srgbClr val="000000"/>
                </a:solidFill>
                <a:latin typeface="Beauty Salon Sans"/>
                <a:ea typeface="Beauty Salon Sans"/>
                <a:cs typeface="Beauty Salon Sans"/>
                <a:sym typeface="Beauty Salon Sans"/>
              </a:rPr>
              <a:t>Christmas Service: 1ˢᵗ December 2026</a:t>
            </a:r>
          </a:p>
          <a:p>
            <a:pPr marL="461749" lvl="1" indent="-230875" algn="l">
              <a:lnSpc>
                <a:spcPts val="4158"/>
              </a:lnSpc>
              <a:buFont typeface="Arial"/>
              <a:buChar char="•"/>
            </a:pPr>
            <a:r>
              <a:rPr lang="en-US" sz="3465">
                <a:solidFill>
                  <a:srgbClr val="000000"/>
                </a:solidFill>
                <a:latin typeface="Beauty Salon Sans"/>
                <a:ea typeface="Beauty Salon Sans"/>
                <a:cs typeface="Beauty Salon Sans"/>
                <a:sym typeface="Beauty Salon Sans"/>
              </a:rPr>
              <a:t>Easter Service: 24ᵗʰ March 2027</a:t>
            </a:r>
          </a:p>
          <a:p>
            <a:pPr marL="461749" lvl="1" indent="-230875" algn="l">
              <a:lnSpc>
                <a:spcPts val="4158"/>
              </a:lnSpc>
              <a:buFont typeface="Arial"/>
              <a:buChar char="•"/>
            </a:pPr>
            <a:r>
              <a:rPr lang="en-US" sz="3465">
                <a:solidFill>
                  <a:srgbClr val="000000"/>
                </a:solidFill>
                <a:latin typeface="Beauty Salon Sans"/>
                <a:ea typeface="Beauty Salon Sans"/>
                <a:cs typeface="Beauty Salon Sans"/>
                <a:sym typeface="Beauty Salon Sans"/>
              </a:rPr>
              <a:t>Sports Day: 16ᵗʰ June 2027</a:t>
            </a:r>
          </a:p>
        </p:txBody>
      </p:sp>
    </p:spTree>
  </p:cSld>
  <p:clrMapOvr>
    <a:masterClrMapping/>
  </p:clrMapOvr>
  <p:transition>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61d3a04-c32d-4e47-9aa7-d68898fc2db6">
      <Terms xmlns="http://schemas.microsoft.com/office/infopath/2007/PartnerControls"/>
    </lcf76f155ced4ddcb4097134ff3c332f>
    <TaxCatchAll xmlns="115289a3-6344-4c94-a529-4ff4df9bd15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B6749F22B0AF44C9CF2E3BFF5EB4744" ma:contentTypeVersion="19" ma:contentTypeDescription="Create a new document." ma:contentTypeScope="" ma:versionID="badc5abe471560f5a070e32fd8db09bf">
  <xsd:schema xmlns:xsd="http://www.w3.org/2001/XMLSchema" xmlns:xs="http://www.w3.org/2001/XMLSchema" xmlns:p="http://schemas.microsoft.com/office/2006/metadata/properties" xmlns:ns2="a61d3a04-c32d-4e47-9aa7-d68898fc2db6" xmlns:ns3="115289a3-6344-4c94-a529-4ff4df9bd150" targetNamespace="http://schemas.microsoft.com/office/2006/metadata/properties" ma:root="true" ma:fieldsID="0715a3937bcf355cb33567b6382f11ef" ns2:_="" ns3:_="">
    <xsd:import namespace="a61d3a04-c32d-4e47-9aa7-d68898fc2db6"/>
    <xsd:import namespace="115289a3-6344-4c94-a529-4ff4df9bd15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1d3a04-c32d-4e47-9aa7-d68898fc2d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014cf5-70f0-4c64-a6e3-89f46a37bd8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5289a3-6344-4c94-a529-4ff4df9bd15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c72b5a4-6d7c-47eb-a4eb-1905abc988d6}" ma:internalName="TaxCatchAll" ma:showField="CatchAllData" ma:web="115289a3-6344-4c94-a529-4ff4df9bd15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38F134-E54F-4A94-8A32-6062976729B1}">
  <ds:schemaRefs>
    <ds:schemaRef ds:uri="http://schemas.microsoft.com/sharepoint/v3/contenttype/forms"/>
  </ds:schemaRefs>
</ds:datastoreItem>
</file>

<file path=customXml/itemProps2.xml><?xml version="1.0" encoding="utf-8"?>
<ds:datastoreItem xmlns:ds="http://schemas.openxmlformats.org/officeDocument/2006/customXml" ds:itemID="{ACF24FB6-5C64-4D89-B5A3-84083B70806B}">
  <ds:schemaRefs>
    <ds:schemaRef ds:uri="http://schemas.microsoft.com/office/2006/metadata/properties"/>
    <ds:schemaRef ds:uri="http://schemas.microsoft.com/office/infopath/2007/PartnerControls"/>
    <ds:schemaRef ds:uri="a61d3a04-c32d-4e47-9aa7-d68898fc2db6"/>
    <ds:schemaRef ds:uri="115289a3-6344-4c94-a529-4ff4df9bd150"/>
  </ds:schemaRefs>
</ds:datastoreItem>
</file>

<file path=customXml/itemProps3.xml><?xml version="1.0" encoding="utf-8"?>
<ds:datastoreItem xmlns:ds="http://schemas.openxmlformats.org/officeDocument/2006/customXml" ds:itemID="{960874C0-7052-42D1-8D4D-80CDEA7E67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1d3a04-c32d-4e47-9aa7-d68898fc2db6"/>
    <ds:schemaRef ds:uri="115289a3-6344-4c94-a529-4ff4df9bd1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41</TotalTime>
  <Words>1352</Words>
  <Application>Microsoft Office PowerPoint</Application>
  <PresentationFormat>Custom</PresentationFormat>
  <Paragraphs>120</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2026.pptx</dc:title>
  <dc:creator>Miss Wiggins</dc:creator>
  <cp:lastModifiedBy>Polly Wiggins</cp:lastModifiedBy>
  <cp:revision>7</cp:revision>
  <dcterms:created xsi:type="dcterms:W3CDTF">2006-08-16T00:00:00Z</dcterms:created>
  <dcterms:modified xsi:type="dcterms:W3CDTF">2026-06-16T20:09:33Z</dcterms:modified>
  <dc:identifier>DAHMA3OAk2w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0x0101002B6749F22B0AF44C9CF2E3BFF5EB4744</vt:lpwstr>
  </property>
  <property fmtid="{D5CDD505-2E9C-101B-9397-08002B2CF9AE}" pid="3" name="MediaServiceImageTags">
    <vt:lpwstr/>
  </property>
</Properties>
</file>