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</p:sldIdLst>
  <p:sldSz cx="10693400" cy="7556500"/>
  <p:notesSz cx="6797675" cy="9926638"/>
  <p:embeddedFontLst>
    <p:embeddedFont>
      <p:font typeface="Aloja" panose="020B0604020202020204" charset="0"/>
      <p:regular r:id="rId5"/>
    </p:embeddedFont>
    <p:embeddedFont>
      <p:font typeface="Open Sans" panose="020B0606030504020204" pitchFamily="34" charset="0"/>
      <p:regular r:id="rId6"/>
      <p:bold r:id="rId7"/>
    </p:embeddedFont>
    <p:embeddedFont>
      <p:font typeface="Open Sans Bold" panose="020B0806030504020204" charset="0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09" d="100"/>
          <a:sy n="109" d="100"/>
        </p:scale>
        <p:origin x="114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heme" Target="theme/theme1.xml"/><Relationship Id="rId5" Type="http://schemas.openxmlformats.org/officeDocument/2006/relationships/font" Target="fonts/font1.fntdata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0692000" cy="7560000"/>
          </a:xfrm>
          <a:custGeom>
            <a:avLst/>
            <a:gdLst/>
            <a:ahLst/>
            <a:cxnLst/>
            <a:rect l="l" t="t" r="r" b="b"/>
            <a:pathLst>
              <a:path w="10692000" h="7560000">
                <a:moveTo>
                  <a:pt x="0" y="0"/>
                </a:moveTo>
                <a:lnTo>
                  <a:pt x="10692000" y="0"/>
                </a:lnTo>
                <a:lnTo>
                  <a:pt x="10692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612" t="-1511" r="-3612" b="-1511"/>
            </a:stretch>
          </a:blipFill>
        </p:spPr>
        <p:txBody>
          <a:bodyPr/>
          <a:lstStyle/>
          <a:p>
            <a:endParaRPr lang="en-GB" dirty="0"/>
          </a:p>
        </p:txBody>
      </p:sp>
      <p:grpSp>
        <p:nvGrpSpPr>
          <p:cNvPr id="3" name="Group 3"/>
          <p:cNvGrpSpPr/>
          <p:nvPr/>
        </p:nvGrpSpPr>
        <p:grpSpPr>
          <a:xfrm>
            <a:off x="590414" y="779835"/>
            <a:ext cx="9511173" cy="6000331"/>
            <a:chOff x="0" y="0"/>
            <a:chExt cx="3408590" cy="215038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408590" cy="2150383"/>
            </a:xfrm>
            <a:custGeom>
              <a:avLst/>
              <a:gdLst/>
              <a:ahLst/>
              <a:cxnLst/>
              <a:rect l="l" t="t" r="r" b="b"/>
              <a:pathLst>
                <a:path w="3408590" h="2150383">
                  <a:moveTo>
                    <a:pt x="11396" y="0"/>
                  </a:moveTo>
                  <a:lnTo>
                    <a:pt x="3397194" y="0"/>
                  </a:lnTo>
                  <a:cubicBezTo>
                    <a:pt x="3400216" y="0"/>
                    <a:pt x="3403115" y="1201"/>
                    <a:pt x="3405252" y="3338"/>
                  </a:cubicBezTo>
                  <a:cubicBezTo>
                    <a:pt x="3407389" y="5475"/>
                    <a:pt x="3408590" y="8373"/>
                    <a:pt x="3408590" y="11396"/>
                  </a:cubicBezTo>
                  <a:lnTo>
                    <a:pt x="3408590" y="2138987"/>
                  </a:lnTo>
                  <a:cubicBezTo>
                    <a:pt x="3408590" y="2142010"/>
                    <a:pt x="3407389" y="2144908"/>
                    <a:pt x="3405252" y="2147045"/>
                  </a:cubicBezTo>
                  <a:cubicBezTo>
                    <a:pt x="3403115" y="2149182"/>
                    <a:pt x="3400216" y="2150383"/>
                    <a:pt x="3397194" y="2150383"/>
                  </a:cubicBezTo>
                  <a:lnTo>
                    <a:pt x="11396" y="2150383"/>
                  </a:lnTo>
                  <a:cubicBezTo>
                    <a:pt x="8373" y="2150383"/>
                    <a:pt x="5475" y="2149182"/>
                    <a:pt x="3338" y="2147045"/>
                  </a:cubicBezTo>
                  <a:cubicBezTo>
                    <a:pt x="1201" y="2144908"/>
                    <a:pt x="0" y="2142010"/>
                    <a:pt x="0" y="2138987"/>
                  </a:cubicBezTo>
                  <a:lnTo>
                    <a:pt x="0" y="11396"/>
                  </a:lnTo>
                  <a:cubicBezTo>
                    <a:pt x="0" y="8373"/>
                    <a:pt x="1201" y="5475"/>
                    <a:pt x="3338" y="3338"/>
                  </a:cubicBezTo>
                  <a:cubicBezTo>
                    <a:pt x="5475" y="1201"/>
                    <a:pt x="8373" y="0"/>
                    <a:pt x="1139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3408590" cy="2178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310900" y="360359"/>
            <a:ext cx="1580098" cy="1290344"/>
          </a:xfrm>
          <a:custGeom>
            <a:avLst/>
            <a:gdLst/>
            <a:ahLst/>
            <a:cxnLst/>
            <a:rect l="l" t="t" r="r" b="b"/>
            <a:pathLst>
              <a:path w="1580098" h="1290344">
                <a:moveTo>
                  <a:pt x="0" y="0"/>
                </a:moveTo>
                <a:lnTo>
                  <a:pt x="1580098" y="0"/>
                </a:lnTo>
                <a:lnTo>
                  <a:pt x="1580098" y="1290345"/>
                </a:lnTo>
                <a:lnTo>
                  <a:pt x="0" y="12903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8799069" y="5873469"/>
            <a:ext cx="1580098" cy="1290344"/>
          </a:xfrm>
          <a:custGeom>
            <a:avLst/>
            <a:gdLst/>
            <a:ahLst/>
            <a:cxnLst/>
            <a:rect l="l" t="t" r="r" b="b"/>
            <a:pathLst>
              <a:path w="1580098" h="1290344">
                <a:moveTo>
                  <a:pt x="0" y="0"/>
                </a:moveTo>
                <a:lnTo>
                  <a:pt x="1580098" y="0"/>
                </a:lnTo>
                <a:lnTo>
                  <a:pt x="1580098" y="1290344"/>
                </a:lnTo>
                <a:lnTo>
                  <a:pt x="0" y="129034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143842"/>
              </p:ext>
            </p:extLst>
          </p:nvPr>
        </p:nvGraphicFramePr>
        <p:xfrm>
          <a:off x="590414" y="779835"/>
          <a:ext cx="9511174" cy="6431791"/>
        </p:xfrm>
        <a:graphic>
          <a:graphicData uri="http://schemas.openxmlformats.org/drawingml/2006/table">
            <a:tbl>
              <a:tblPr/>
              <a:tblGrid>
                <a:gridCol w="9454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31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31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31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31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131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51259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  <a:defRPr/>
                      </a:pP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Monday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Tuesday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Wednesday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Thursday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Friday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8551">
                <a:tc>
                  <a:txBody>
                    <a:bodyPr/>
                    <a:lstStyle/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Week 1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WC 01.09.26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21.09.26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12.10.26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01.11.26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30.11.2604.01.27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25.01.27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22.02.27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15.03.27</a:t>
                      </a: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Jacket Potato with tuna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egg),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heese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beans, or chili beef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Vegetable Pesto Pasta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(nut free, vegan</a:t>
                      </a:r>
                      <a:r>
                        <a:rPr lang="en-US" sz="100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, gluten) 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Savory mince, mash and vegetables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(dairy free)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Grab &amp; go station: Ham, tuna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or cheese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roll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with a juice box, cookie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Pom Bears  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Roast Chicken</a:t>
                      </a:r>
                      <a:endParaRPr lang="en-US" sz="1100" dirty="0"/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Vegan Quorn fillet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Served with Yorkshire pudding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egg, milk)</a:t>
                      </a: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roast potatoes, seasonal vegetables and gravy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Jacket Potato with tuna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egg),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heese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beans,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b="1" dirty="0">
                        <a:solidFill>
                          <a:srgbClr val="000000"/>
                        </a:solidFill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b="1" dirty="0">
                        <a:solidFill>
                          <a:srgbClr val="000000"/>
                        </a:solidFill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 Day Breakfast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Bacon, Sausage, egg, hashbrown and beans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Jacket Potato with tuna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egg),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heese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beans,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Chicken Nuggets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100" dirty="0"/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Vegan Nuggets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Served with chips and sweetcorn</a:t>
                      </a: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99415">
                <a:tc>
                  <a:txBody>
                    <a:bodyPr/>
                    <a:lstStyle/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Dessert</a:t>
                      </a:r>
                      <a:endParaRPr lang="en-US" sz="1100" dirty="0"/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Chocolate Mousse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Yoghurt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Apple crumble and custard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(soya, egg, milk, gluten)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Jelly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Artic roll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(milk, gluten, eggs, soya)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Cornflake cake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Jelly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Shortbread biscuit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Yoghurt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(Milk)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571853" y="6879543"/>
            <a:ext cx="9511173" cy="376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highlight>
                  <a:srgbClr val="FF0000"/>
                </a:highlight>
                <a:latin typeface="Open Sans"/>
                <a:ea typeface="Open Sans"/>
                <a:cs typeface="Open Sans"/>
                <a:sym typeface="Open Sans"/>
              </a:rPr>
              <a:t>Allergens are highlighted in red </a:t>
            </a:r>
          </a:p>
          <a:p>
            <a:pPr algn="ctr">
              <a:lnSpc>
                <a:spcPts val="1679"/>
              </a:lnSpc>
              <a:spcBef>
                <a:spcPct val="0"/>
              </a:spcBef>
            </a:pPr>
            <a:endParaRPr lang="en-US" sz="1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571957" y="-100910"/>
            <a:ext cx="7548086" cy="815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dirty="0">
                <a:solidFill>
                  <a:srgbClr val="000000"/>
                </a:solidFill>
                <a:latin typeface="Aloja"/>
                <a:ea typeface="Aloja"/>
                <a:cs typeface="Aloja"/>
                <a:sym typeface="Aloja"/>
              </a:rPr>
              <a:t>            Heathlands Menu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B01118B-2565-62FA-E755-821C906F0187}"/>
              </a:ext>
            </a:extLst>
          </p:cNvPr>
          <p:cNvSpPr/>
          <p:nvPr/>
        </p:nvSpPr>
        <p:spPr>
          <a:xfrm>
            <a:off x="88900" y="79363"/>
            <a:ext cx="3352800" cy="63533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FRESH SALAD BAR DAILY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9F710B8-549D-7529-286D-A0FB84B5CE07}"/>
              </a:ext>
            </a:extLst>
          </p:cNvPr>
          <p:cNvSpPr/>
          <p:nvPr/>
        </p:nvSpPr>
        <p:spPr>
          <a:xfrm>
            <a:off x="6874037" y="3625850"/>
            <a:ext cx="3246112" cy="9144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Allergy Friendly options available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0692000" cy="7560000"/>
          </a:xfrm>
          <a:custGeom>
            <a:avLst/>
            <a:gdLst/>
            <a:ahLst/>
            <a:cxnLst/>
            <a:rect l="l" t="t" r="r" b="b"/>
            <a:pathLst>
              <a:path w="10692000" h="7560000">
                <a:moveTo>
                  <a:pt x="0" y="0"/>
                </a:moveTo>
                <a:lnTo>
                  <a:pt x="10692000" y="0"/>
                </a:lnTo>
                <a:lnTo>
                  <a:pt x="10692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612" t="-1511" r="-3612" b="-1511"/>
            </a:stretch>
          </a:blipFill>
        </p:spPr>
        <p:txBody>
          <a:bodyPr/>
          <a:lstStyle/>
          <a:p>
            <a:endParaRPr lang="en-GB" dirty="0"/>
          </a:p>
        </p:txBody>
      </p:sp>
      <p:grpSp>
        <p:nvGrpSpPr>
          <p:cNvPr id="3" name="Group 3"/>
          <p:cNvGrpSpPr/>
          <p:nvPr/>
        </p:nvGrpSpPr>
        <p:grpSpPr>
          <a:xfrm>
            <a:off x="590414" y="779835"/>
            <a:ext cx="9511173" cy="6000331"/>
            <a:chOff x="0" y="0"/>
            <a:chExt cx="3408590" cy="215038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408590" cy="2150383"/>
            </a:xfrm>
            <a:custGeom>
              <a:avLst/>
              <a:gdLst/>
              <a:ahLst/>
              <a:cxnLst/>
              <a:rect l="l" t="t" r="r" b="b"/>
              <a:pathLst>
                <a:path w="3408590" h="2150383">
                  <a:moveTo>
                    <a:pt x="11396" y="0"/>
                  </a:moveTo>
                  <a:lnTo>
                    <a:pt x="3397194" y="0"/>
                  </a:lnTo>
                  <a:cubicBezTo>
                    <a:pt x="3400216" y="0"/>
                    <a:pt x="3403115" y="1201"/>
                    <a:pt x="3405252" y="3338"/>
                  </a:cubicBezTo>
                  <a:cubicBezTo>
                    <a:pt x="3407389" y="5475"/>
                    <a:pt x="3408590" y="8373"/>
                    <a:pt x="3408590" y="11396"/>
                  </a:cubicBezTo>
                  <a:lnTo>
                    <a:pt x="3408590" y="2138987"/>
                  </a:lnTo>
                  <a:cubicBezTo>
                    <a:pt x="3408590" y="2142010"/>
                    <a:pt x="3407389" y="2144908"/>
                    <a:pt x="3405252" y="2147045"/>
                  </a:cubicBezTo>
                  <a:cubicBezTo>
                    <a:pt x="3403115" y="2149182"/>
                    <a:pt x="3400216" y="2150383"/>
                    <a:pt x="3397194" y="2150383"/>
                  </a:cubicBezTo>
                  <a:lnTo>
                    <a:pt x="11396" y="2150383"/>
                  </a:lnTo>
                  <a:cubicBezTo>
                    <a:pt x="8373" y="2150383"/>
                    <a:pt x="5475" y="2149182"/>
                    <a:pt x="3338" y="2147045"/>
                  </a:cubicBezTo>
                  <a:cubicBezTo>
                    <a:pt x="1201" y="2144908"/>
                    <a:pt x="0" y="2142010"/>
                    <a:pt x="0" y="2138987"/>
                  </a:cubicBezTo>
                  <a:lnTo>
                    <a:pt x="0" y="11396"/>
                  </a:lnTo>
                  <a:cubicBezTo>
                    <a:pt x="0" y="8373"/>
                    <a:pt x="1201" y="5475"/>
                    <a:pt x="3338" y="3338"/>
                  </a:cubicBezTo>
                  <a:cubicBezTo>
                    <a:pt x="5475" y="1201"/>
                    <a:pt x="8373" y="0"/>
                    <a:pt x="1139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3408590" cy="2178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310900" y="360359"/>
            <a:ext cx="1580098" cy="1290344"/>
          </a:xfrm>
          <a:custGeom>
            <a:avLst/>
            <a:gdLst/>
            <a:ahLst/>
            <a:cxnLst/>
            <a:rect l="l" t="t" r="r" b="b"/>
            <a:pathLst>
              <a:path w="1580098" h="1290344">
                <a:moveTo>
                  <a:pt x="0" y="0"/>
                </a:moveTo>
                <a:lnTo>
                  <a:pt x="1580098" y="0"/>
                </a:lnTo>
                <a:lnTo>
                  <a:pt x="1580098" y="1290345"/>
                </a:lnTo>
                <a:lnTo>
                  <a:pt x="0" y="12903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8799069" y="5873469"/>
            <a:ext cx="1580098" cy="1290344"/>
          </a:xfrm>
          <a:custGeom>
            <a:avLst/>
            <a:gdLst/>
            <a:ahLst/>
            <a:cxnLst/>
            <a:rect l="l" t="t" r="r" b="b"/>
            <a:pathLst>
              <a:path w="1580098" h="1290344">
                <a:moveTo>
                  <a:pt x="0" y="0"/>
                </a:moveTo>
                <a:lnTo>
                  <a:pt x="1580098" y="0"/>
                </a:lnTo>
                <a:lnTo>
                  <a:pt x="1580098" y="1290344"/>
                </a:lnTo>
                <a:lnTo>
                  <a:pt x="0" y="129034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159944"/>
              </p:ext>
            </p:extLst>
          </p:nvPr>
        </p:nvGraphicFramePr>
        <p:xfrm>
          <a:off x="590414" y="779835"/>
          <a:ext cx="9500802" cy="6253877"/>
        </p:xfrm>
        <a:graphic>
          <a:graphicData uri="http://schemas.openxmlformats.org/drawingml/2006/table">
            <a:tbl>
              <a:tblPr/>
              <a:tblGrid>
                <a:gridCol w="9462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1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31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31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31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131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51145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  <a:defRPr/>
                      </a:pP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Monday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Tuesday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Wednesday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Thursday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Friday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8032">
                <a:tc>
                  <a:txBody>
                    <a:bodyPr/>
                    <a:lstStyle/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Week 2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07.09.26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28.09.26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19.10.26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16.11.26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07.12.26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11.01.27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01.02.27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01.03.27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endParaRPr lang="en-US" sz="1200" b="1" dirty="0">
                        <a:solidFill>
                          <a:srgbClr val="000000"/>
                        </a:solidFill>
                        <a:highlight>
                          <a:srgbClr val="FFFF00"/>
                        </a:highlight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Cheese and Tomato Pasta Bake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milk)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FF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Served with seasonal vegetables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b="0" dirty="0">
                        <a:solidFill>
                          <a:srgbClr val="000000"/>
                        </a:solidFill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b="1" dirty="0">
                        <a:solidFill>
                          <a:srgbClr val="000000"/>
                        </a:solidFill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Jacket Potato with tuna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egg),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heese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beans, or chili beef </a:t>
                      </a: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Crispy chicken burger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 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</a:t>
                      </a: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Vegetable burger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Served with potato bites and sweetcorn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Jacket Potato with tuna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egg),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heese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beans, or chili beef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Roast Gammon</a:t>
                      </a:r>
                      <a:endParaRPr lang="en-US" sz="1100" dirty="0"/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Vegan Quorn fillet with Yorkshire pudding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Egg, Milk)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, roast potatoes, seasonal vegetables and gravy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b="1" dirty="0">
                        <a:solidFill>
                          <a:srgbClr val="000000"/>
                        </a:solidFill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Jacket Potato with tuna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egg),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heese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beans, or chili beef </a:t>
                      </a: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Spaghetti bolognaise served with garlic bread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Vegan spaghetti bolognaise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Grab &amp; go station: Ham, tuna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or cheese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roll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with a juice box, cookie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Pom Bears  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Sausage, chips and beans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sulphites)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Vegan Nuggets, chips and beans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1498">
                <a:tc>
                  <a:txBody>
                    <a:bodyPr/>
                    <a:lstStyle/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Dessert</a:t>
                      </a:r>
                      <a:endParaRPr lang="en-US" sz="1100"/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Pancakes and chocolate sauce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egg, milk) 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Jelly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Autumn spice cake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(egg, soya, milk, gluten) 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Jelly 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Artic roll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(milk, gluten, eggs, soya)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Yoghurt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Chocolate rice crispy cake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(diary free, gluten) 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Jelly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Shortbread biscuit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(dairy free, gluten)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580043" y="6828543"/>
            <a:ext cx="9511173" cy="376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</a:pPr>
            <a:r>
              <a:rPr lang="en-US" sz="1000" dirty="0">
                <a:solidFill>
                  <a:srgbClr val="000000"/>
                </a:solidFill>
                <a:highlight>
                  <a:srgbClr val="FF0000"/>
                </a:highlight>
                <a:latin typeface="Open Sans"/>
                <a:ea typeface="Open Sans"/>
                <a:cs typeface="Open Sans"/>
                <a:sym typeface="Open Sans"/>
              </a:rPr>
              <a:t>Allergens are highlighted in red </a:t>
            </a:r>
          </a:p>
          <a:p>
            <a:pPr algn="ctr">
              <a:lnSpc>
                <a:spcPts val="1679"/>
              </a:lnSpc>
              <a:spcBef>
                <a:spcPct val="0"/>
              </a:spcBef>
            </a:pPr>
            <a:endParaRPr lang="en-US" sz="1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571957" y="-100910"/>
            <a:ext cx="7548086" cy="815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dirty="0">
                <a:solidFill>
                  <a:srgbClr val="000000"/>
                </a:solidFill>
                <a:latin typeface="Aloja"/>
                <a:ea typeface="Aloja"/>
                <a:cs typeface="Aloja"/>
                <a:sym typeface="Aloja"/>
              </a:rPr>
              <a:t>          Heathlands Menu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E7BFE1C-03E5-00D6-1418-D35715B714C7}"/>
              </a:ext>
            </a:extLst>
          </p:cNvPr>
          <p:cNvSpPr/>
          <p:nvPr/>
        </p:nvSpPr>
        <p:spPr>
          <a:xfrm>
            <a:off x="88900" y="79363"/>
            <a:ext cx="3352800" cy="63533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FRESH SALAD BAR DAILY 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9EDD14F-DF63-7583-96F5-423BF7303D7C}"/>
              </a:ext>
            </a:extLst>
          </p:cNvPr>
          <p:cNvSpPr/>
          <p:nvPr/>
        </p:nvSpPr>
        <p:spPr>
          <a:xfrm>
            <a:off x="8394700" y="3168650"/>
            <a:ext cx="2195999" cy="1143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Allergy Friendly options available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0692000" cy="7560000"/>
          </a:xfrm>
          <a:custGeom>
            <a:avLst/>
            <a:gdLst/>
            <a:ahLst/>
            <a:cxnLst/>
            <a:rect l="l" t="t" r="r" b="b"/>
            <a:pathLst>
              <a:path w="10692000" h="7560000">
                <a:moveTo>
                  <a:pt x="0" y="0"/>
                </a:moveTo>
                <a:lnTo>
                  <a:pt x="10692000" y="0"/>
                </a:lnTo>
                <a:lnTo>
                  <a:pt x="10692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612" t="-1511" r="-3612" b="-1511"/>
            </a:stretch>
          </a:blipFill>
        </p:spPr>
        <p:txBody>
          <a:bodyPr/>
          <a:lstStyle/>
          <a:p>
            <a:endParaRPr lang="en-GB" dirty="0"/>
          </a:p>
        </p:txBody>
      </p:sp>
      <p:grpSp>
        <p:nvGrpSpPr>
          <p:cNvPr id="3" name="Group 3"/>
          <p:cNvGrpSpPr/>
          <p:nvPr/>
        </p:nvGrpSpPr>
        <p:grpSpPr>
          <a:xfrm>
            <a:off x="590414" y="779835"/>
            <a:ext cx="9511173" cy="6000331"/>
            <a:chOff x="0" y="0"/>
            <a:chExt cx="3408590" cy="215038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408590" cy="2150383"/>
            </a:xfrm>
            <a:custGeom>
              <a:avLst/>
              <a:gdLst/>
              <a:ahLst/>
              <a:cxnLst/>
              <a:rect l="l" t="t" r="r" b="b"/>
              <a:pathLst>
                <a:path w="3408590" h="2150383">
                  <a:moveTo>
                    <a:pt x="11396" y="0"/>
                  </a:moveTo>
                  <a:lnTo>
                    <a:pt x="3397194" y="0"/>
                  </a:lnTo>
                  <a:cubicBezTo>
                    <a:pt x="3400216" y="0"/>
                    <a:pt x="3403115" y="1201"/>
                    <a:pt x="3405252" y="3338"/>
                  </a:cubicBezTo>
                  <a:cubicBezTo>
                    <a:pt x="3407389" y="5475"/>
                    <a:pt x="3408590" y="8373"/>
                    <a:pt x="3408590" y="11396"/>
                  </a:cubicBezTo>
                  <a:lnTo>
                    <a:pt x="3408590" y="2138987"/>
                  </a:lnTo>
                  <a:cubicBezTo>
                    <a:pt x="3408590" y="2142010"/>
                    <a:pt x="3407389" y="2144908"/>
                    <a:pt x="3405252" y="2147045"/>
                  </a:cubicBezTo>
                  <a:cubicBezTo>
                    <a:pt x="3403115" y="2149182"/>
                    <a:pt x="3400216" y="2150383"/>
                    <a:pt x="3397194" y="2150383"/>
                  </a:cubicBezTo>
                  <a:lnTo>
                    <a:pt x="11396" y="2150383"/>
                  </a:lnTo>
                  <a:cubicBezTo>
                    <a:pt x="8373" y="2150383"/>
                    <a:pt x="5475" y="2149182"/>
                    <a:pt x="3338" y="2147045"/>
                  </a:cubicBezTo>
                  <a:cubicBezTo>
                    <a:pt x="1201" y="2144908"/>
                    <a:pt x="0" y="2142010"/>
                    <a:pt x="0" y="2138987"/>
                  </a:cubicBezTo>
                  <a:lnTo>
                    <a:pt x="0" y="11396"/>
                  </a:lnTo>
                  <a:cubicBezTo>
                    <a:pt x="0" y="8373"/>
                    <a:pt x="1201" y="5475"/>
                    <a:pt x="3338" y="3338"/>
                  </a:cubicBezTo>
                  <a:cubicBezTo>
                    <a:pt x="5475" y="1201"/>
                    <a:pt x="8373" y="0"/>
                    <a:pt x="1139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3408590" cy="2178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310900" y="360359"/>
            <a:ext cx="1580098" cy="1290344"/>
          </a:xfrm>
          <a:custGeom>
            <a:avLst/>
            <a:gdLst/>
            <a:ahLst/>
            <a:cxnLst/>
            <a:rect l="l" t="t" r="r" b="b"/>
            <a:pathLst>
              <a:path w="1580098" h="1290344">
                <a:moveTo>
                  <a:pt x="0" y="0"/>
                </a:moveTo>
                <a:lnTo>
                  <a:pt x="1580098" y="0"/>
                </a:lnTo>
                <a:lnTo>
                  <a:pt x="1580098" y="1290345"/>
                </a:lnTo>
                <a:lnTo>
                  <a:pt x="0" y="12903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8799069" y="5873469"/>
            <a:ext cx="1580098" cy="1290344"/>
          </a:xfrm>
          <a:custGeom>
            <a:avLst/>
            <a:gdLst/>
            <a:ahLst/>
            <a:cxnLst/>
            <a:rect l="l" t="t" r="r" b="b"/>
            <a:pathLst>
              <a:path w="1580098" h="1290344">
                <a:moveTo>
                  <a:pt x="0" y="0"/>
                </a:moveTo>
                <a:lnTo>
                  <a:pt x="1580098" y="0"/>
                </a:lnTo>
                <a:lnTo>
                  <a:pt x="1580098" y="1290344"/>
                </a:lnTo>
                <a:lnTo>
                  <a:pt x="0" y="129034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209409"/>
              </p:ext>
            </p:extLst>
          </p:nvPr>
        </p:nvGraphicFramePr>
        <p:xfrm>
          <a:off x="546098" y="626899"/>
          <a:ext cx="9689093" cy="7426447"/>
        </p:xfrm>
        <a:graphic>
          <a:graphicData uri="http://schemas.openxmlformats.org/drawingml/2006/table">
            <a:tbl>
              <a:tblPr/>
              <a:tblGrid>
                <a:gridCol w="953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1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73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70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470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470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48158">
                <a:tc>
                  <a:txBody>
                    <a:bodyPr/>
                    <a:lstStyle/>
                    <a:p>
                      <a:pPr algn="ctr">
                        <a:lnSpc>
                          <a:spcPts val="1960"/>
                        </a:lnSpc>
                        <a:defRPr/>
                      </a:pP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Monday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Tuesday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Wednesday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Thursday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defRPr/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Friday</a:t>
                      </a:r>
                      <a:endParaRPr lang="en-US" sz="1100"/>
                    </a:p>
                  </a:txBody>
                  <a:tcPr marL="161925" marR="161925" marT="161925" marB="161925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0211">
                <a:tc>
                  <a:txBody>
                    <a:bodyPr/>
                    <a:lstStyle/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Week 3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14.09.26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05.10.26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02.11.26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23.11.26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14.12.26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18.01.27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08.02.2708.03.27</a:t>
                      </a:r>
                    </a:p>
                    <a:p>
                      <a:pPr algn="l">
                        <a:lnSpc>
                          <a:spcPts val="1680"/>
                        </a:lnSpc>
                        <a:defRPr/>
                      </a:pPr>
                      <a:endParaRPr lang="en-US" sz="1200" b="1" dirty="0">
                        <a:solidFill>
                          <a:srgbClr val="000000"/>
                        </a:solidFill>
                        <a:highlight>
                          <a:srgbClr val="FFFF00"/>
                        </a:highlight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Pepperoni pizza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milk)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FF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Cheese &amp; Tomato pizza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milk)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Served with seasonal vegetables and garlic bread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milk)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FF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Served with seasonal vegetables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b="0" dirty="0">
                        <a:solidFill>
                          <a:srgbClr val="000000"/>
                        </a:solidFill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b="1" dirty="0">
                        <a:solidFill>
                          <a:srgbClr val="000000"/>
                        </a:solidFill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Jacket Potato with tuna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egg),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heese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beans, </a:t>
                      </a: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Beef Lasagne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milk)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Vegetable Lasagne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milk)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Served with Garlic Bread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and seasonal vegetables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Jacket Potato with tuna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egg),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heese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beans,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Roast Chicken</a:t>
                      </a:r>
                      <a:endParaRPr lang="en-US" sz="1100" dirty="0"/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Vegan Quorn fillet with Yorkshire pudding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egg, milk)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, roast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potatoes, seasonal vegetables and gravy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b="1" dirty="0">
                        <a:solidFill>
                          <a:srgbClr val="000000"/>
                        </a:solidFill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Jacket Potato with tuna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egg),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heese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beans, </a:t>
                      </a: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Sausage and Mash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(Sulphites, gluten, dairy free)  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Vegetarian sausage and mash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dairy free)  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Served with seasonal vegetables </a:t>
                      </a: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b="1" dirty="0">
                        <a:solidFill>
                          <a:srgbClr val="000000"/>
                        </a:solidFill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Grab &amp; go station: Ham, tuna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egg)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or cheese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roll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with a juice box, cookie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(gluten),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Pom Bears  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Fish fingers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(fish, gluten)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with chips and peas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b="1" dirty="0">
                        <a:solidFill>
                          <a:srgbClr val="000000"/>
                        </a:solidFill>
                        <a:latin typeface="Open Sans Bold"/>
                        <a:ea typeface="Open Sans Bold"/>
                        <a:cs typeface="Open Sans Bold"/>
                        <a:sym typeface="Open Sans Bold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Vegan Nuggets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(gluten)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with chips and peas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68078">
                <a:tc>
                  <a:txBody>
                    <a:bodyPr/>
                    <a:lstStyle/>
                    <a:p>
                      <a:pPr algn="l">
                        <a:lnSpc>
                          <a:spcPts val="1680"/>
                        </a:lnSpc>
                        <a:defRPr/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Dessert</a:t>
                      </a:r>
                      <a:endParaRPr lang="en-US" sz="1100"/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School cake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(milk, egg, gluten) 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Jelly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Cherry sponge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 gluten, soya, egg)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Yoghurt </a:t>
                      </a:r>
                      <a:r>
                        <a:rPr lang="en-US" sz="1000" dirty="0">
                          <a:solidFill>
                            <a:srgbClr val="F52828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(milk)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Artic roll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(milk, gluten, eggs, soya)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Jelly 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Chocolate pudding and chocolate custard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(egg, soya, milk, gluten)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Jelly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Shortbread biscuits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(gluten, dairy free)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Jelly</a:t>
                      </a:r>
                      <a:endParaRPr lang="en-US" sz="1000" dirty="0">
                        <a:solidFill>
                          <a:srgbClr val="F52828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Open Sans Bold"/>
                          <a:ea typeface="Open Sans Bold"/>
                          <a:cs typeface="Open Sans Bold"/>
                          <a:sym typeface="Open Sans Bold"/>
                        </a:rPr>
                        <a:t>or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Fresh fruit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Allergy friendly cookies available </a:t>
                      </a: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  <a:p>
                      <a:pPr algn="l">
                        <a:lnSpc>
                          <a:spcPts val="1400"/>
                        </a:lnSpc>
                      </a:pPr>
                      <a:endParaRPr lang="en-US" sz="1000" dirty="0">
                        <a:solidFill>
                          <a:srgbClr val="000000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161925" marR="161925" marT="161925" marB="16192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TextBox 10"/>
          <p:cNvSpPr txBox="1"/>
          <p:nvPr/>
        </p:nvSpPr>
        <p:spPr>
          <a:xfrm>
            <a:off x="1571957" y="-100910"/>
            <a:ext cx="7548086" cy="8156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dirty="0">
                <a:solidFill>
                  <a:srgbClr val="000000"/>
                </a:solidFill>
                <a:latin typeface="Aloja"/>
                <a:ea typeface="Aloja"/>
                <a:cs typeface="Aloja"/>
                <a:sym typeface="Aloja"/>
              </a:rPr>
              <a:t>          Heathlands Menu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9CCB90D-8D39-50DE-E270-BCD81324B54D}"/>
              </a:ext>
            </a:extLst>
          </p:cNvPr>
          <p:cNvSpPr/>
          <p:nvPr/>
        </p:nvSpPr>
        <p:spPr>
          <a:xfrm>
            <a:off x="88900" y="79363"/>
            <a:ext cx="3352800" cy="63533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FRESH SALAD BAR DAILY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AFDB5B9-AE4C-C3B6-4321-263A4C1D3210}"/>
              </a:ext>
            </a:extLst>
          </p:cNvPr>
          <p:cNvSpPr/>
          <p:nvPr/>
        </p:nvSpPr>
        <p:spPr>
          <a:xfrm>
            <a:off x="8394700" y="3244850"/>
            <a:ext cx="1840491" cy="14688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Allergy Friendly options available </a:t>
            </a:r>
          </a:p>
        </p:txBody>
      </p:sp>
    </p:spTree>
    <p:extLst>
      <p:ext uri="{BB962C8B-B14F-4D97-AF65-F5344CB8AC3E}">
        <p14:creationId xmlns:p14="http://schemas.microsoft.com/office/powerpoint/2010/main" val="3096502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5052</TotalTime>
  <Words>920</Words>
  <Application>Microsoft Office PowerPoint</Application>
  <PresentationFormat>Custom</PresentationFormat>
  <Paragraphs>266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Open Sans Bold</vt:lpstr>
      <vt:lpstr>Aloja</vt:lpstr>
      <vt:lpstr>Open Sans</vt:lpstr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Heathlands Winter Menu 2025</dc:title>
  <dc:creator>Mrs Cork</dc:creator>
  <cp:lastModifiedBy>SBM</cp:lastModifiedBy>
  <cp:revision>33</cp:revision>
  <cp:lastPrinted>2026-06-30T09:04:13Z</cp:lastPrinted>
  <dcterms:created xsi:type="dcterms:W3CDTF">2006-08-16T00:00:00Z</dcterms:created>
  <dcterms:modified xsi:type="dcterms:W3CDTF">2026-07-06T13:42:07Z</dcterms:modified>
  <dc:identifier>DAGYWfzJNtg</dc:identifier>
</cp:coreProperties>
</file>