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Lst>
  <p:sldSz cx="9753600" cy="7315200"/>
  <p:notesSz cx="6858000" cy="9144000"/>
  <p:embeddedFontLst>
    <p:embeddedFont>
      <p:font typeface="Beauty Salon Sans" panose="020B0604020202020204" charset="-128"/>
      <p:regular r:id="rId26"/>
    </p:embeddedFont>
    <p:embeddedFont>
      <p:font typeface="Beautiful" panose="00000500000000000000" charset="0"/>
      <p:regular r:id="rId27"/>
    </p:embeddedFont>
    <p:embeddedFont>
      <p:font typeface="Quicksand" panose="020B0604020202020204" charset="0"/>
      <p:regular r:id="rId28"/>
    </p:embeddedFont>
    <p:embeddedFont>
      <p:font typeface="Trebuchet MS" panose="020B060302020202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5F15B4-BE83-71B2-D26A-05C5D2FFB957}" v="62" dt="2026-07-01T10:12:35.8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1522"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Brennen" userId="S::harrietbrennen@heathlands.essex.sch.uk::12226597-e499-4bba-bfda-669c5bc76fe6" providerId="AD" clId="Web-{125F15B4-BE83-71B2-D26A-05C5D2FFB957}"/>
    <pc:docChg chg="modSld">
      <pc:chgData name="Harriet Brennen" userId="S::harrietbrennen@heathlands.essex.sch.uk::12226597-e499-4bba-bfda-669c5bc76fe6" providerId="AD" clId="Web-{125F15B4-BE83-71B2-D26A-05C5D2FFB957}" dt="2026-07-01T10:12:33.640" v="27" actId="20577"/>
      <pc:docMkLst>
        <pc:docMk/>
      </pc:docMkLst>
      <pc:sldChg chg="modSp">
        <pc:chgData name="Harriet Brennen" userId="S::harrietbrennen@heathlands.essex.sch.uk::12226597-e499-4bba-bfda-669c5bc76fe6" providerId="AD" clId="Web-{125F15B4-BE83-71B2-D26A-05C5D2FFB957}" dt="2026-07-01T10:12:11.577" v="7" actId="20577"/>
        <pc:sldMkLst>
          <pc:docMk/>
          <pc:sldMk cId="0" sldId="262"/>
        </pc:sldMkLst>
        <pc:spChg chg="mod">
          <ac:chgData name="Harriet Brennen" userId="S::harrietbrennen@heathlands.essex.sch.uk::12226597-e499-4bba-bfda-669c5bc76fe6" providerId="AD" clId="Web-{125F15B4-BE83-71B2-D26A-05C5D2FFB957}" dt="2026-07-01T10:12:11.577" v="7" actId="20577"/>
          <ac:spMkLst>
            <pc:docMk/>
            <pc:sldMk cId="0" sldId="262"/>
            <ac:spMk id="3" creationId="{00000000-0000-0000-0000-000000000000}"/>
          </ac:spMkLst>
        </pc:spChg>
      </pc:sldChg>
      <pc:sldChg chg="modSp">
        <pc:chgData name="Harriet Brennen" userId="S::harrietbrennen@heathlands.essex.sch.uk::12226597-e499-4bba-bfda-669c5bc76fe6" providerId="AD" clId="Web-{125F15B4-BE83-71B2-D26A-05C5D2FFB957}" dt="2026-07-01T10:12:33.640" v="27" actId="20577"/>
        <pc:sldMkLst>
          <pc:docMk/>
          <pc:sldMk cId="0" sldId="266"/>
        </pc:sldMkLst>
        <pc:spChg chg="mod">
          <ac:chgData name="Harriet Brennen" userId="S::harrietbrennen@heathlands.essex.sch.uk::12226597-e499-4bba-bfda-669c5bc76fe6" providerId="AD" clId="Web-{125F15B4-BE83-71B2-D26A-05C5D2FFB957}" dt="2026-07-01T10:12:33.640" v="27" actId="20577"/>
          <ac:spMkLst>
            <pc:docMk/>
            <pc:sldMk cId="0" sldId="266"/>
            <ac:spMk id="6" creationId="{00000000-0000-0000-0000-000000000000}"/>
          </ac:spMkLst>
        </pc:spChg>
      </pc:sldChg>
    </pc:docChg>
  </pc:docChgLst>
  <pc:docChgLst>
    <pc:chgData name="Harriet Brennen" userId="S::harrietbrennen@heathlands.essex.sch.uk::12226597-e499-4bba-bfda-669c5bc76fe6" providerId="AD" clId="Web-{95184EAA-F6A1-DC11-ACE7-D8D5B9713897}"/>
    <pc:docChg chg="modSld">
      <pc:chgData name="Harriet Brennen" userId="S::harrietbrennen@heathlands.essex.sch.uk::12226597-e499-4bba-bfda-669c5bc76fe6" providerId="AD" clId="Web-{95184EAA-F6A1-DC11-ACE7-D8D5B9713897}" dt="2026-06-10T10:40:38.347" v="77" actId="1076"/>
      <pc:docMkLst>
        <pc:docMk/>
      </pc:docMkLst>
      <pc:sldChg chg="addSp modSp">
        <pc:chgData name="Harriet Brennen" userId="S::harrietbrennen@heathlands.essex.sch.uk::12226597-e499-4bba-bfda-669c5bc76fe6" providerId="AD" clId="Web-{95184EAA-F6A1-DC11-ACE7-D8D5B9713897}" dt="2026-06-10T10:40:38.347" v="77" actId="1076"/>
        <pc:sldMkLst>
          <pc:docMk/>
          <pc:sldMk cId="0" sldId="257"/>
        </pc:sldMkLst>
        <pc:spChg chg="mod">
          <ac:chgData name="Harriet Brennen" userId="S::harrietbrennen@heathlands.essex.sch.uk::12226597-e499-4bba-bfda-669c5bc76fe6" providerId="AD" clId="Web-{95184EAA-F6A1-DC11-ACE7-D8D5B9713897}" dt="2026-06-10T10:40:21.471" v="75" actId="1076"/>
          <ac:spMkLst>
            <pc:docMk/>
            <pc:sldMk cId="0" sldId="257"/>
            <ac:spMk id="2" creationId="{00000000-0000-0000-0000-000000000000}"/>
          </ac:spMkLst>
        </pc:spChg>
        <pc:spChg chg="mod">
          <ac:chgData name="Harriet Brennen" userId="S::harrietbrennen@heathlands.essex.sch.uk::12226597-e499-4bba-bfda-669c5bc76fe6" providerId="AD" clId="Web-{95184EAA-F6A1-DC11-ACE7-D8D5B9713897}" dt="2026-06-10T10:38:05.154" v="45" actId="1076"/>
          <ac:spMkLst>
            <pc:docMk/>
            <pc:sldMk cId="0" sldId="257"/>
            <ac:spMk id="3" creationId="{00000000-0000-0000-0000-000000000000}"/>
          </ac:spMkLst>
        </pc:spChg>
        <pc:spChg chg="mod">
          <ac:chgData name="Harriet Brennen" userId="S::harrietbrennen@heathlands.essex.sch.uk::12226597-e499-4bba-bfda-669c5bc76fe6" providerId="AD" clId="Web-{95184EAA-F6A1-DC11-ACE7-D8D5B9713897}" dt="2026-06-10T10:38:05.170" v="46" actId="1076"/>
          <ac:spMkLst>
            <pc:docMk/>
            <pc:sldMk cId="0" sldId="257"/>
            <ac:spMk id="7" creationId="{00000000-0000-0000-0000-000000000000}"/>
          </ac:spMkLst>
        </pc:spChg>
        <pc:spChg chg="mod">
          <ac:chgData name="Harriet Brennen" userId="S::harrietbrennen@heathlands.essex.sch.uk::12226597-e499-4bba-bfda-669c5bc76fe6" providerId="AD" clId="Web-{95184EAA-F6A1-DC11-ACE7-D8D5B9713897}" dt="2026-06-10T10:38:05.170" v="47" actId="1076"/>
          <ac:spMkLst>
            <pc:docMk/>
            <pc:sldMk cId="0" sldId="257"/>
            <ac:spMk id="14" creationId="{00000000-0000-0000-0000-000000000000}"/>
          </ac:spMkLst>
        </pc:spChg>
        <pc:spChg chg="mod">
          <ac:chgData name="Harriet Brennen" userId="S::harrietbrennen@heathlands.essex.sch.uk::12226597-e499-4bba-bfda-669c5bc76fe6" providerId="AD" clId="Web-{95184EAA-F6A1-DC11-ACE7-D8D5B9713897}" dt="2026-06-10T10:40:38.347" v="77" actId="1076"/>
          <ac:spMkLst>
            <pc:docMk/>
            <pc:sldMk cId="0" sldId="257"/>
            <ac:spMk id="15" creationId="{00000000-0000-0000-0000-000000000000}"/>
          </ac:spMkLst>
        </pc:spChg>
        <pc:spChg chg="mod">
          <ac:chgData name="Harriet Brennen" userId="S::harrietbrennen@heathlands.essex.sch.uk::12226597-e499-4bba-bfda-669c5bc76fe6" providerId="AD" clId="Web-{95184EAA-F6A1-DC11-ACE7-D8D5B9713897}" dt="2026-06-10T10:40:03.674" v="72" actId="20577"/>
          <ac:spMkLst>
            <pc:docMk/>
            <pc:sldMk cId="0" sldId="257"/>
            <ac:spMk id="16" creationId="{DD0E33AB-7C73-40A6-9C52-F16FE68E6397}"/>
          </ac:spMkLst>
        </pc:spChg>
        <pc:spChg chg="mod">
          <ac:chgData name="Harriet Brennen" userId="S::harrietbrennen@heathlands.essex.sch.uk::12226597-e499-4bba-bfda-669c5bc76fe6" providerId="AD" clId="Web-{95184EAA-F6A1-DC11-ACE7-D8D5B9713897}" dt="2026-06-10T10:40:30.784" v="76" actId="1076"/>
          <ac:spMkLst>
            <pc:docMk/>
            <pc:sldMk cId="0" sldId="257"/>
            <ac:spMk id="17" creationId="{537F25E4-2F76-4C79-AEFC-802E04D4FF27}"/>
          </ac:spMkLst>
        </pc:spChg>
        <pc:grpChg chg="mod">
          <ac:chgData name="Harriet Brennen" userId="S::harrietbrennen@heathlands.essex.sch.uk::12226597-e499-4bba-bfda-669c5bc76fe6" providerId="AD" clId="Web-{95184EAA-F6A1-DC11-ACE7-D8D5B9713897}" dt="2026-06-10T10:39:14.719" v="64" actId="1076"/>
          <ac:grpSpMkLst>
            <pc:docMk/>
            <pc:sldMk cId="0" sldId="257"/>
            <ac:grpSpMk id="4" creationId="{00000000-0000-0000-0000-000000000000}"/>
          </ac:grpSpMkLst>
        </pc:grpChg>
        <pc:picChg chg="add mod">
          <ac:chgData name="Harriet Brennen" userId="S::harrietbrennen@heathlands.essex.sch.uk::12226597-e499-4bba-bfda-669c5bc76fe6" providerId="AD" clId="Web-{95184EAA-F6A1-DC11-ACE7-D8D5B9713897}" dt="2026-06-10T10:39:14.828" v="70" actId="1076"/>
          <ac:picMkLst>
            <pc:docMk/>
            <pc:sldMk cId="0" sldId="257"/>
            <ac:picMk id="8" creationId="{E8E6B16C-A6DB-6B7B-AAFB-524702722AFA}"/>
          </ac:picMkLst>
        </pc:picChg>
        <pc:picChg chg="mod">
          <ac:chgData name="Harriet Brennen" userId="S::harrietbrennen@heathlands.essex.sch.uk::12226597-e499-4bba-bfda-669c5bc76fe6" providerId="AD" clId="Web-{95184EAA-F6A1-DC11-ACE7-D8D5B9713897}" dt="2026-06-10T10:39:14.813" v="69" actId="1076"/>
          <ac:picMkLst>
            <pc:docMk/>
            <pc:sldMk cId="0" sldId="257"/>
            <ac:picMk id="9" creationId="{92378E78-A11C-4CF2-8524-C77BBE78F196}"/>
          </ac:picMkLst>
        </pc:picChg>
        <pc:picChg chg="mod">
          <ac:chgData name="Harriet Brennen" userId="S::harrietbrennen@heathlands.essex.sch.uk::12226597-e499-4bba-bfda-669c5bc76fe6" providerId="AD" clId="Web-{95184EAA-F6A1-DC11-ACE7-D8D5B9713897}" dt="2026-06-10T10:39:14.750" v="66" actId="1076"/>
          <ac:picMkLst>
            <pc:docMk/>
            <pc:sldMk cId="0" sldId="257"/>
            <ac:picMk id="1026" creationId="{C61D6A17-9A3A-4286-9808-0061840BD593}"/>
          </ac:picMkLst>
        </pc:picChg>
        <pc:picChg chg="mod">
          <ac:chgData name="Harriet Brennen" userId="S::harrietbrennen@heathlands.essex.sch.uk::12226597-e499-4bba-bfda-669c5bc76fe6" providerId="AD" clId="Web-{95184EAA-F6A1-DC11-ACE7-D8D5B9713897}" dt="2026-06-10T10:38:05.186" v="48" actId="1076"/>
          <ac:picMkLst>
            <pc:docMk/>
            <pc:sldMk cId="0" sldId="257"/>
            <ac:picMk id="1028" creationId="{E8271645-E947-4F67-8AE8-68786773E6B6}"/>
          </ac:picMkLst>
        </pc:picChg>
        <pc:picChg chg="mod">
          <ac:chgData name="Harriet Brennen" userId="S::harrietbrennen@heathlands.essex.sch.uk::12226597-e499-4bba-bfda-669c5bc76fe6" providerId="AD" clId="Web-{95184EAA-F6A1-DC11-ACE7-D8D5B9713897}" dt="2026-06-10T10:38:05.186" v="49" actId="1076"/>
          <ac:picMkLst>
            <pc:docMk/>
            <pc:sldMk cId="0" sldId="257"/>
            <ac:picMk id="1030" creationId="{E6199C6B-FC46-4466-B6D5-161372F1148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heathlands.essex.sch.uk/page/?title=Our+Learning&amp;pid=8"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mailto:admin@heathlands.essex.sch.uk"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1687571" y="1792700"/>
            <a:ext cx="6378458" cy="565663"/>
          </a:xfrm>
          <a:prstGeom prst="rect">
            <a:avLst/>
          </a:prstGeom>
        </p:spPr>
        <p:txBody>
          <a:bodyPr lIns="0" tIns="0" rIns="0" bIns="0" rtlCol="0" anchor="t">
            <a:spAutoFit/>
          </a:bodyPr>
          <a:lstStyle/>
          <a:p>
            <a:pPr algn="l">
              <a:lnSpc>
                <a:spcPts val="4158"/>
              </a:lnSpc>
              <a:spcBef>
                <a:spcPct val="0"/>
              </a:spcBef>
            </a:pPr>
            <a:r>
              <a:rPr lang="en-US" sz="3465" u="none" strike="noStrike">
                <a:solidFill>
                  <a:srgbClr val="000000"/>
                </a:solidFill>
                <a:latin typeface="Beauty Salon Sans"/>
                <a:ea typeface="Beauty Salon Sans"/>
                <a:cs typeface="Beauty Salon Sans"/>
                <a:sym typeface="Beauty Salon Sans"/>
              </a:rPr>
              <a:t>Helping Everyone Shine Their Light</a:t>
            </a:r>
          </a:p>
        </p:txBody>
      </p:sp>
      <p:grpSp>
        <p:nvGrpSpPr>
          <p:cNvPr id="4" name="Group 4"/>
          <p:cNvGrpSpPr/>
          <p:nvPr/>
        </p:nvGrpSpPr>
        <p:grpSpPr>
          <a:xfrm>
            <a:off x="992654" y="-738579"/>
            <a:ext cx="7768292" cy="2569379"/>
            <a:chOff x="0" y="0"/>
            <a:chExt cx="8284731" cy="2740193"/>
          </a:xfrm>
        </p:grpSpPr>
        <p:sp>
          <p:nvSpPr>
            <p:cNvPr id="5" name="Freeform 5"/>
            <p:cNvSpPr/>
            <p:nvPr/>
          </p:nvSpPr>
          <p:spPr>
            <a:xfrm>
              <a:off x="0" y="0"/>
              <a:ext cx="8284732" cy="2740189"/>
            </a:xfrm>
            <a:custGeom>
              <a:avLst/>
              <a:gdLst/>
              <a:ahLst/>
              <a:cxnLst/>
              <a:rect l="l" t="t" r="r" b="b"/>
              <a:pathLst>
                <a:path w="8284732" h="2740189">
                  <a:moveTo>
                    <a:pt x="0" y="0"/>
                  </a:moveTo>
                  <a:lnTo>
                    <a:pt x="8284732" y="0"/>
                  </a:lnTo>
                  <a:lnTo>
                    <a:pt x="8284732" y="2740189"/>
                  </a:lnTo>
                  <a:lnTo>
                    <a:pt x="0" y="2740189"/>
                  </a:lnTo>
                  <a:close/>
                </a:path>
              </a:pathLst>
            </a:custGeom>
            <a:blipFill>
              <a:blip r:embed="rId3">
                <a:alphaModFix amt="0"/>
              </a:blip>
              <a:stretch>
                <a:fillRect t="-16187" b="-1634"/>
              </a:stretch>
            </a:blipFill>
          </p:spPr>
        </p:sp>
        <p:sp>
          <p:nvSpPr>
            <p:cNvPr id="6" name="TextBox 6"/>
            <p:cNvSpPr txBox="1"/>
            <p:nvPr/>
          </p:nvSpPr>
          <p:spPr>
            <a:xfrm>
              <a:off x="0" y="66675"/>
              <a:ext cx="8284731" cy="2673518"/>
            </a:xfrm>
            <a:prstGeom prst="rect">
              <a:avLst/>
            </a:prstGeom>
          </p:spPr>
          <p:txBody>
            <a:bodyPr lIns="0" tIns="0" rIns="0" bIns="0" rtlCol="0" anchor="b"/>
            <a:lstStyle/>
            <a:p>
              <a:pPr algn="r">
                <a:lnSpc>
                  <a:spcPts val="6220"/>
                </a:lnSpc>
              </a:pPr>
              <a:r>
                <a:rPr lang="en-US" sz="5759" dirty="0">
                  <a:solidFill>
                    <a:srgbClr val="000000"/>
                  </a:solidFill>
                  <a:latin typeface="Beautiful"/>
                  <a:ea typeface="Beautiful"/>
                  <a:cs typeface="Beautiful"/>
                  <a:sym typeface="Beautiful"/>
                </a:rPr>
                <a:t>WELCOME TO YEAR 2</a:t>
              </a:r>
            </a:p>
          </p:txBody>
        </p:sp>
      </p:grpSp>
      <p:grpSp>
        <p:nvGrpSpPr>
          <p:cNvPr id="7" name="Group 7"/>
          <p:cNvGrpSpPr/>
          <p:nvPr/>
        </p:nvGrpSpPr>
        <p:grpSpPr>
          <a:xfrm>
            <a:off x="3318364" y="2590543"/>
            <a:ext cx="3116873" cy="4499854"/>
            <a:chOff x="0" y="0"/>
            <a:chExt cx="2990558" cy="4317492"/>
          </a:xfrm>
        </p:grpSpPr>
        <p:sp>
          <p:nvSpPr>
            <p:cNvPr id="8" name="Freeform 8"/>
            <p:cNvSpPr/>
            <p:nvPr/>
          </p:nvSpPr>
          <p:spPr>
            <a:xfrm>
              <a:off x="0" y="0"/>
              <a:ext cx="2990596" cy="4317492"/>
            </a:xfrm>
            <a:custGeom>
              <a:avLst/>
              <a:gdLst/>
              <a:ahLst/>
              <a:cxnLst/>
              <a:rect l="l" t="t" r="r" b="b"/>
              <a:pathLst>
                <a:path w="2990596" h="4317492">
                  <a:moveTo>
                    <a:pt x="0" y="0"/>
                  </a:moveTo>
                  <a:lnTo>
                    <a:pt x="2990596" y="0"/>
                  </a:lnTo>
                  <a:lnTo>
                    <a:pt x="2990596" y="4317492"/>
                  </a:lnTo>
                  <a:lnTo>
                    <a:pt x="0" y="4317492"/>
                  </a:lnTo>
                  <a:lnTo>
                    <a:pt x="0" y="0"/>
                  </a:lnTo>
                  <a:close/>
                </a:path>
              </a:pathLst>
            </a:custGeom>
            <a:blipFill>
              <a:blip r:embed="rId4"/>
              <a:stretch>
                <a:fillRect r="1"/>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11" y="82998"/>
            <a:ext cx="9800516" cy="7232528"/>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816504" y="6331894"/>
            <a:ext cx="1862726" cy="733425"/>
          </a:xfrm>
          <a:prstGeom prst="rect">
            <a:avLst/>
          </a:prstGeom>
        </p:spPr>
        <p:txBody>
          <a:bodyPr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Mrs Frances</a:t>
            </a:r>
          </a:p>
          <a:p>
            <a:pPr algn="ctr">
              <a:lnSpc>
                <a:spcPts val="2879"/>
              </a:lnSpc>
            </a:pPr>
            <a:r>
              <a:rPr lang="en-US" sz="2400" dirty="0">
                <a:solidFill>
                  <a:srgbClr val="000000"/>
                </a:solidFill>
                <a:latin typeface="Quicksand"/>
                <a:ea typeface="Quicksand"/>
                <a:cs typeface="Quicksand"/>
                <a:sym typeface="Quicksand"/>
              </a:rPr>
              <a:t>Mon - Weds</a:t>
            </a:r>
          </a:p>
        </p:txBody>
      </p:sp>
      <p:grpSp>
        <p:nvGrpSpPr>
          <p:cNvPr id="4" name="Group 4"/>
          <p:cNvGrpSpPr/>
          <p:nvPr/>
        </p:nvGrpSpPr>
        <p:grpSpPr>
          <a:xfrm>
            <a:off x="252033" y="-358"/>
            <a:ext cx="7163008" cy="946243"/>
            <a:chOff x="0" y="0"/>
            <a:chExt cx="9550677" cy="1261658"/>
          </a:xfrm>
        </p:grpSpPr>
        <p:sp>
          <p:nvSpPr>
            <p:cNvPr id="5" name="Freeform 5"/>
            <p:cNvSpPr/>
            <p:nvPr/>
          </p:nvSpPr>
          <p:spPr>
            <a:xfrm>
              <a:off x="0" y="0"/>
              <a:ext cx="9550682" cy="1261660"/>
            </a:xfrm>
            <a:custGeom>
              <a:avLst/>
              <a:gdLst/>
              <a:ahLst/>
              <a:cxnLst/>
              <a:rect l="l" t="t" r="r" b="b"/>
              <a:pathLst>
                <a:path w="9550682" h="1261660">
                  <a:moveTo>
                    <a:pt x="0" y="0"/>
                  </a:moveTo>
                  <a:lnTo>
                    <a:pt x="9550682" y="0"/>
                  </a:lnTo>
                  <a:lnTo>
                    <a:pt x="9550682" y="1261660"/>
                  </a:lnTo>
                  <a:lnTo>
                    <a:pt x="0" y="1261660"/>
                  </a:lnTo>
                  <a:close/>
                </a:path>
              </a:pathLst>
            </a:custGeom>
            <a:blipFill>
              <a:blip r:embed="rId3">
                <a:alphaModFix amt="0"/>
              </a:blip>
              <a:stretch>
                <a:fillRect t="-77338" r="23531" b="-48245"/>
              </a:stretch>
            </a:blipFill>
          </p:spPr>
        </p:sp>
        <p:sp>
          <p:nvSpPr>
            <p:cNvPr id="6" name="TextBox 6"/>
            <p:cNvSpPr txBox="1"/>
            <p:nvPr/>
          </p:nvSpPr>
          <p:spPr>
            <a:xfrm>
              <a:off x="0" y="47625"/>
              <a:ext cx="9550677" cy="1214033"/>
            </a:xfrm>
            <a:prstGeom prst="rect">
              <a:avLst/>
            </a:prstGeom>
          </p:spPr>
          <p:txBody>
            <a:bodyPr lIns="0" tIns="0" rIns="0" bIns="0" rtlCol="0" anchor="ctr"/>
            <a:lstStyle/>
            <a:p>
              <a:pPr algn="l">
                <a:lnSpc>
                  <a:spcPts val="4608"/>
                </a:lnSpc>
              </a:pPr>
              <a:r>
                <a:rPr lang="en-US" sz="4266" dirty="0">
                  <a:solidFill>
                    <a:srgbClr val="000000"/>
                  </a:solidFill>
                  <a:latin typeface="Beautiful"/>
                  <a:ea typeface="Beautiful"/>
                  <a:cs typeface="Beautiful"/>
                  <a:sym typeface="Beautiful"/>
                </a:rPr>
                <a:t>OLIVE CLASS TEACHERS</a:t>
              </a:r>
            </a:p>
          </p:txBody>
        </p:sp>
      </p:grpSp>
      <p:sp>
        <p:nvSpPr>
          <p:cNvPr id="7" name="TextBox 7"/>
          <p:cNvSpPr txBox="1"/>
          <p:nvPr/>
        </p:nvSpPr>
        <p:spPr>
          <a:xfrm>
            <a:off x="252033" y="4067386"/>
            <a:ext cx="8139998"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BANYAN CLASS TEACHERS</a:t>
            </a:r>
          </a:p>
        </p:txBody>
      </p:sp>
      <p:sp>
        <p:nvSpPr>
          <p:cNvPr id="14" name="TextBox 14"/>
          <p:cNvSpPr txBox="1"/>
          <p:nvPr/>
        </p:nvSpPr>
        <p:spPr>
          <a:xfrm>
            <a:off x="3039628" y="6331894"/>
            <a:ext cx="2162292" cy="724686"/>
          </a:xfrm>
          <a:prstGeom prst="rect">
            <a:avLst/>
          </a:prstGeom>
        </p:spPr>
        <p:txBody>
          <a:bodyPr wrap="square"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Mrs Patterson</a:t>
            </a:r>
          </a:p>
          <a:p>
            <a:pPr algn="ctr">
              <a:lnSpc>
                <a:spcPts val="2879"/>
              </a:lnSpc>
            </a:pPr>
            <a:r>
              <a:rPr lang="en-US" sz="2400" dirty="0">
                <a:solidFill>
                  <a:srgbClr val="000000"/>
                </a:solidFill>
                <a:latin typeface="Quicksand"/>
                <a:ea typeface="Quicksand"/>
                <a:cs typeface="Quicksand"/>
                <a:sym typeface="Quicksand"/>
              </a:rPr>
              <a:t>Thurs - Fri</a:t>
            </a:r>
          </a:p>
        </p:txBody>
      </p:sp>
      <p:sp>
        <p:nvSpPr>
          <p:cNvPr id="15" name="TextBox 15"/>
          <p:cNvSpPr txBox="1"/>
          <p:nvPr/>
        </p:nvSpPr>
        <p:spPr>
          <a:xfrm>
            <a:off x="404682" y="2566279"/>
            <a:ext cx="2676072" cy="724686"/>
          </a:xfrm>
          <a:prstGeom prst="rect">
            <a:avLst/>
          </a:prstGeom>
        </p:spPr>
        <p:txBody>
          <a:bodyPr wrap="square"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Mrs Fisher</a:t>
            </a:r>
          </a:p>
          <a:p>
            <a:pPr algn="ctr">
              <a:lnSpc>
                <a:spcPts val="2879"/>
              </a:lnSpc>
            </a:pPr>
            <a:r>
              <a:rPr lang="en-US" sz="2400" dirty="0">
                <a:solidFill>
                  <a:srgbClr val="000000"/>
                </a:solidFill>
                <a:latin typeface="Quicksand"/>
                <a:ea typeface="Quicksand"/>
                <a:cs typeface="Quicksand"/>
                <a:sym typeface="Quicksand"/>
              </a:rPr>
              <a:t>Mon-Tues</a:t>
            </a:r>
          </a:p>
        </p:txBody>
      </p:sp>
      <p:pic>
        <p:nvPicPr>
          <p:cNvPr id="1026" name="Picture 2" descr="A close-up of a person smiling&#10;&#10;AI-generated content may be incorrect.">
            <a:extLst>
              <a:ext uri="{FF2B5EF4-FFF2-40B4-BE49-F238E27FC236}">
                <a16:creationId xmlns:a16="http://schemas.microsoft.com/office/drawing/2014/main" id="{C61D6A17-9A3A-4286-9808-0061840BD5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1851" y="859122"/>
            <a:ext cx="1221751" cy="163352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5">
            <a:extLst>
              <a:ext uri="{FF2B5EF4-FFF2-40B4-BE49-F238E27FC236}">
                <a16:creationId xmlns:a16="http://schemas.microsoft.com/office/drawing/2014/main" id="{537F25E4-2F76-4C79-AEFC-802E04D4FF27}"/>
              </a:ext>
            </a:extLst>
          </p:cNvPr>
          <p:cNvSpPr txBox="1"/>
          <p:nvPr/>
        </p:nvSpPr>
        <p:spPr>
          <a:xfrm>
            <a:off x="3214494" y="2466480"/>
            <a:ext cx="3140873" cy="1456168"/>
          </a:xfrm>
          <a:prstGeom prst="rect">
            <a:avLst/>
          </a:prstGeom>
        </p:spPr>
        <p:txBody>
          <a:bodyPr wrap="square" lIns="0" tIns="0" rIns="0" bIns="0" rtlCol="0" anchor="t">
            <a:spAutoFit/>
          </a:bodyPr>
          <a:lstStyle/>
          <a:p>
            <a:pPr algn="ctr">
              <a:lnSpc>
                <a:spcPts val="2879"/>
              </a:lnSpc>
            </a:pPr>
            <a:r>
              <a:rPr lang="en-US" sz="2400" dirty="0" err="1">
                <a:solidFill>
                  <a:srgbClr val="000000"/>
                </a:solidFill>
                <a:latin typeface="Quicksand"/>
                <a:ea typeface="Quicksand"/>
                <a:cs typeface="Quicksand"/>
              </a:rPr>
              <a:t>Ms</a:t>
            </a:r>
            <a:r>
              <a:rPr lang="en-US" sz="2400" dirty="0">
                <a:solidFill>
                  <a:srgbClr val="000000"/>
                </a:solidFill>
                <a:latin typeface="Quicksand"/>
                <a:ea typeface="Quicksand"/>
                <a:cs typeface="Quicksand"/>
              </a:rPr>
              <a:t> Hinds</a:t>
            </a:r>
          </a:p>
          <a:p>
            <a:pPr algn="ctr">
              <a:lnSpc>
                <a:spcPts val="2879"/>
              </a:lnSpc>
            </a:pPr>
            <a:r>
              <a:rPr lang="en-US" sz="2400" dirty="0">
                <a:solidFill>
                  <a:srgbClr val="000000"/>
                </a:solidFill>
                <a:latin typeface="Quicksand"/>
                <a:ea typeface="Quicksand"/>
                <a:cs typeface="Quicksand"/>
                <a:sym typeface="Quicksand"/>
              </a:rPr>
              <a:t>Weds-Fri </a:t>
            </a:r>
            <a:endParaRPr lang="en-US" sz="2400" dirty="0">
              <a:solidFill>
                <a:srgbClr val="000000"/>
              </a:solidFill>
              <a:latin typeface="Quicksand"/>
              <a:ea typeface="Quicksand"/>
              <a:cs typeface="Quicksand"/>
            </a:endParaRPr>
          </a:p>
          <a:p>
            <a:pPr algn="ctr">
              <a:lnSpc>
                <a:spcPts val="2879"/>
              </a:lnSpc>
            </a:pPr>
            <a:r>
              <a:rPr lang="en-US" sz="2400">
                <a:solidFill>
                  <a:srgbClr val="000000"/>
                </a:solidFill>
                <a:latin typeface="Quicksand"/>
                <a:ea typeface="Quicksand"/>
                <a:cs typeface="Quicksand"/>
                <a:sym typeface="Quicksand"/>
              </a:rPr>
              <a:t>Maternity Cover</a:t>
            </a:r>
            <a:endParaRPr lang="en-US" sz="2400" dirty="0">
              <a:solidFill>
                <a:srgbClr val="000000"/>
              </a:solidFill>
              <a:latin typeface="Quicksand"/>
              <a:ea typeface="Quicksand"/>
              <a:cs typeface="Quicksand"/>
            </a:endParaRPr>
          </a:p>
          <a:p>
            <a:pPr algn="ctr">
              <a:lnSpc>
                <a:spcPts val="2879"/>
              </a:lnSpc>
            </a:pPr>
            <a:r>
              <a:rPr lang="en-US" sz="2400">
                <a:solidFill>
                  <a:srgbClr val="000000"/>
                </a:solidFill>
                <a:latin typeface="Quicksand"/>
                <a:ea typeface="Quicksand"/>
                <a:cs typeface="Quicksand"/>
                <a:sym typeface="Quicksand"/>
              </a:rPr>
              <a:t>1.9.26 - </a:t>
            </a:r>
            <a:r>
              <a:rPr lang="en-US" sz="2400" dirty="0">
                <a:solidFill>
                  <a:srgbClr val="000000"/>
                </a:solidFill>
                <a:latin typeface="Quicksand"/>
                <a:ea typeface="Quicksand"/>
                <a:cs typeface="Quicksand"/>
                <a:sym typeface="Quicksand"/>
              </a:rPr>
              <a:t>23.10.26</a:t>
            </a:r>
            <a:endParaRPr lang="en-US" sz="2400">
              <a:latin typeface="Quicksand"/>
            </a:endParaRPr>
          </a:p>
        </p:txBody>
      </p:sp>
      <p:pic>
        <p:nvPicPr>
          <p:cNvPr id="1028" name="Picture 4" descr="A person smiling at camera&#10;&#10;AI-generated content may be incorrect.">
            <a:extLst>
              <a:ext uri="{FF2B5EF4-FFF2-40B4-BE49-F238E27FC236}">
                <a16:creationId xmlns:a16="http://schemas.microsoft.com/office/drawing/2014/main" id="{E8271645-E947-4F67-8AE8-68786773E6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1851" y="4673899"/>
            <a:ext cx="1221751" cy="15839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 close-up of a person smiling&#10;&#10;AI-generated content may be incorrect.">
            <a:extLst>
              <a:ext uri="{FF2B5EF4-FFF2-40B4-BE49-F238E27FC236}">
                <a16:creationId xmlns:a16="http://schemas.microsoft.com/office/drawing/2014/main" id="{E6199C6B-FC46-4466-B6D5-161372F114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5048" y="4644493"/>
            <a:ext cx="1221752" cy="168740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D0E33AB-7C73-40A6-9C52-F16FE68E6397}"/>
              </a:ext>
            </a:extLst>
          </p:cNvPr>
          <p:cNvSpPr txBox="1"/>
          <p:nvPr/>
        </p:nvSpPr>
        <p:spPr>
          <a:xfrm>
            <a:off x="6250296" y="2513490"/>
            <a:ext cx="3462772" cy="1096582"/>
          </a:xfrm>
          <a:prstGeom prst="rect">
            <a:avLst/>
          </a:prstGeom>
        </p:spPr>
        <p:txBody>
          <a:bodyPr wrap="square" lIns="0" tIns="0" rIns="0" bIns="0" rtlCol="0" anchor="t">
            <a:spAutoFit/>
          </a:bodyPr>
          <a:lstStyle/>
          <a:p>
            <a:pPr algn="ctr">
              <a:lnSpc>
                <a:spcPts val="2879"/>
              </a:lnSpc>
            </a:pPr>
            <a:r>
              <a:rPr lang="en-US" sz="2400" dirty="0" err="1">
                <a:solidFill>
                  <a:srgbClr val="000000"/>
                </a:solidFill>
                <a:latin typeface="Quicksand"/>
                <a:ea typeface="Quicksand"/>
                <a:cs typeface="Quicksand"/>
                <a:sym typeface="Quicksand"/>
              </a:rPr>
              <a:t>Mrs</a:t>
            </a:r>
            <a:r>
              <a:rPr lang="en-US" sz="2400" dirty="0">
                <a:solidFill>
                  <a:srgbClr val="000000"/>
                </a:solidFill>
                <a:latin typeface="Quicksand"/>
                <a:ea typeface="Quicksand"/>
                <a:cs typeface="Quicksand"/>
                <a:sym typeface="Quicksand"/>
              </a:rPr>
              <a:t> Gidden</a:t>
            </a:r>
            <a:endParaRPr lang="en-US" sz="2400" dirty="0">
              <a:solidFill>
                <a:srgbClr val="000000"/>
              </a:solidFill>
              <a:latin typeface="Quicksand"/>
              <a:ea typeface="Quicksand"/>
              <a:cs typeface="Quicksand"/>
            </a:endParaRPr>
          </a:p>
          <a:p>
            <a:pPr algn="ctr">
              <a:lnSpc>
                <a:spcPts val="2879"/>
              </a:lnSpc>
            </a:pPr>
            <a:r>
              <a:rPr lang="en-US" sz="2400" dirty="0">
                <a:solidFill>
                  <a:srgbClr val="000000"/>
                </a:solidFill>
                <a:latin typeface="Quicksand"/>
                <a:ea typeface="Quicksand"/>
                <a:cs typeface="Quicksand"/>
                <a:sym typeface="Quicksand"/>
              </a:rPr>
              <a:t>Weds-Fri </a:t>
            </a:r>
            <a:endParaRPr lang="en-US" sz="2400" dirty="0">
              <a:solidFill>
                <a:srgbClr val="000000"/>
              </a:solidFill>
              <a:latin typeface="Quicksand"/>
              <a:ea typeface="Quicksand"/>
              <a:cs typeface="Quicksand"/>
            </a:endParaRPr>
          </a:p>
          <a:p>
            <a:pPr algn="ctr">
              <a:lnSpc>
                <a:spcPts val="2879"/>
              </a:lnSpc>
            </a:pPr>
            <a:r>
              <a:rPr lang="en-US" sz="2400">
                <a:solidFill>
                  <a:srgbClr val="000000"/>
                </a:solidFill>
                <a:latin typeface="Quicksand"/>
                <a:ea typeface="Quicksand"/>
                <a:cs typeface="Quicksand"/>
                <a:sym typeface="Quicksand"/>
              </a:rPr>
              <a:t>Returning 4.11.26</a:t>
            </a:r>
            <a:endParaRPr lang="en-US" sz="2400">
              <a:latin typeface="Quicksand"/>
            </a:endParaRPr>
          </a:p>
        </p:txBody>
      </p:sp>
      <p:pic>
        <p:nvPicPr>
          <p:cNvPr id="9" name="Picture 8">
            <a:extLst>
              <a:ext uri="{FF2B5EF4-FFF2-40B4-BE49-F238E27FC236}">
                <a16:creationId xmlns:a16="http://schemas.microsoft.com/office/drawing/2014/main" id="{92378E78-A11C-4CF2-8524-C77BBE78F196}"/>
              </a:ext>
            </a:extLst>
          </p:cNvPr>
          <p:cNvPicPr>
            <a:picLocks noChangeAspect="1"/>
          </p:cNvPicPr>
          <p:nvPr/>
        </p:nvPicPr>
        <p:blipFill>
          <a:blip r:embed="rId7"/>
          <a:stretch>
            <a:fillRect/>
          </a:stretch>
        </p:blipFill>
        <p:spPr>
          <a:xfrm>
            <a:off x="7233945" y="729082"/>
            <a:ext cx="1350377" cy="1720409"/>
          </a:xfrm>
          <a:prstGeom prst="rect">
            <a:avLst/>
          </a:prstGeom>
        </p:spPr>
      </p:pic>
      <p:pic>
        <p:nvPicPr>
          <p:cNvPr id="8" name="Picture 7" descr="A close up of a person&amp;#39;s face&#10;&#10;AI-generated content may be incorrect.">
            <a:extLst>
              <a:ext uri="{FF2B5EF4-FFF2-40B4-BE49-F238E27FC236}">
                <a16:creationId xmlns:a16="http://schemas.microsoft.com/office/drawing/2014/main" id="{E8E6B16C-A6DB-6B7B-AAFB-524702722AFA}"/>
              </a:ext>
            </a:extLst>
          </p:cNvPr>
          <p:cNvPicPr>
            <a:picLocks noChangeAspect="1"/>
          </p:cNvPicPr>
          <p:nvPr/>
        </p:nvPicPr>
        <p:blipFill>
          <a:blip r:embed="rId8"/>
          <a:stretch>
            <a:fillRect/>
          </a:stretch>
        </p:blipFill>
        <p:spPr>
          <a:xfrm>
            <a:off x="4112864" y="780028"/>
            <a:ext cx="1304925" cy="1676400"/>
          </a:xfrm>
          <a:prstGeom prst="rect">
            <a:avLst/>
          </a:prstGeom>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65611" y="100945"/>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SAFEGUARDING TEAM:</a:t>
              </a:r>
            </a:p>
          </p:txBody>
        </p:sp>
      </p:grpSp>
      <p:sp>
        <p:nvSpPr>
          <p:cNvPr id="6" name="TextBox 6"/>
          <p:cNvSpPr txBox="1"/>
          <p:nvPr/>
        </p:nvSpPr>
        <p:spPr>
          <a:xfrm>
            <a:off x="2245919" y="1185272"/>
            <a:ext cx="1852403"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 Crawley</a:t>
            </a:r>
          </a:p>
        </p:txBody>
      </p:sp>
      <p:sp>
        <p:nvSpPr>
          <p:cNvPr id="7" name="TextBox 7"/>
          <p:cNvSpPr txBox="1"/>
          <p:nvPr/>
        </p:nvSpPr>
        <p:spPr>
          <a:xfrm>
            <a:off x="5441033" y="1185272"/>
            <a:ext cx="1546441"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Cork</a:t>
            </a:r>
          </a:p>
        </p:txBody>
      </p:sp>
      <p:sp>
        <p:nvSpPr>
          <p:cNvPr id="8" name="TextBox 8"/>
          <p:cNvSpPr txBox="1"/>
          <p:nvPr/>
        </p:nvSpPr>
        <p:spPr>
          <a:xfrm>
            <a:off x="2109669" y="6432233"/>
            <a:ext cx="2124904"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Brennen</a:t>
            </a:r>
          </a:p>
        </p:txBody>
      </p:sp>
      <p:sp>
        <p:nvSpPr>
          <p:cNvPr id="9" name="TextBox 9"/>
          <p:cNvSpPr txBox="1"/>
          <p:nvPr/>
        </p:nvSpPr>
        <p:spPr>
          <a:xfrm>
            <a:off x="5110858" y="6432233"/>
            <a:ext cx="1876606"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Howells</a:t>
            </a:r>
          </a:p>
        </p:txBody>
      </p:sp>
      <p:grpSp>
        <p:nvGrpSpPr>
          <p:cNvPr id="10" name="Group 10"/>
          <p:cNvGrpSpPr/>
          <p:nvPr/>
        </p:nvGrpSpPr>
        <p:grpSpPr>
          <a:xfrm>
            <a:off x="2191951" y="4024551"/>
            <a:ext cx="1787300" cy="2224830"/>
            <a:chOff x="0" y="0"/>
            <a:chExt cx="2383066" cy="2966441"/>
          </a:xfrm>
        </p:grpSpPr>
        <p:sp>
          <p:nvSpPr>
            <p:cNvPr id="11" name="Freeform 11"/>
            <p:cNvSpPr/>
            <p:nvPr/>
          </p:nvSpPr>
          <p:spPr>
            <a:xfrm>
              <a:off x="0" y="0"/>
              <a:ext cx="2383028" cy="2966466"/>
            </a:xfrm>
            <a:custGeom>
              <a:avLst/>
              <a:gdLst/>
              <a:ahLst/>
              <a:cxnLst/>
              <a:rect l="l" t="t" r="r" b="b"/>
              <a:pathLst>
                <a:path w="2383028" h="2966466">
                  <a:moveTo>
                    <a:pt x="0" y="0"/>
                  </a:moveTo>
                  <a:lnTo>
                    <a:pt x="2383028" y="0"/>
                  </a:lnTo>
                  <a:lnTo>
                    <a:pt x="2383028" y="2966466"/>
                  </a:lnTo>
                  <a:lnTo>
                    <a:pt x="0" y="2966466"/>
                  </a:lnTo>
                  <a:lnTo>
                    <a:pt x="0" y="0"/>
                  </a:lnTo>
                  <a:close/>
                </a:path>
              </a:pathLst>
            </a:custGeom>
            <a:blipFill>
              <a:blip r:embed="rId4"/>
              <a:stretch>
                <a:fillRect l="-1780" r="-1782"/>
              </a:stretch>
            </a:blipFill>
          </p:spPr>
        </p:sp>
      </p:grpSp>
      <p:grpSp>
        <p:nvGrpSpPr>
          <p:cNvPr id="12" name="Group 12"/>
          <p:cNvGrpSpPr/>
          <p:nvPr/>
        </p:nvGrpSpPr>
        <p:grpSpPr>
          <a:xfrm>
            <a:off x="2191951" y="1631290"/>
            <a:ext cx="1787300" cy="2302164"/>
            <a:chOff x="0" y="0"/>
            <a:chExt cx="2383066" cy="3069552"/>
          </a:xfrm>
        </p:grpSpPr>
        <p:sp>
          <p:nvSpPr>
            <p:cNvPr id="13" name="Freeform 13"/>
            <p:cNvSpPr/>
            <p:nvPr/>
          </p:nvSpPr>
          <p:spPr>
            <a:xfrm>
              <a:off x="0" y="0"/>
              <a:ext cx="2383028" cy="3069590"/>
            </a:xfrm>
            <a:custGeom>
              <a:avLst/>
              <a:gdLst/>
              <a:ahLst/>
              <a:cxnLst/>
              <a:rect l="l" t="t" r="r" b="b"/>
              <a:pathLst>
                <a:path w="2383028" h="3069590">
                  <a:moveTo>
                    <a:pt x="0" y="0"/>
                  </a:moveTo>
                  <a:lnTo>
                    <a:pt x="2383028" y="0"/>
                  </a:lnTo>
                  <a:lnTo>
                    <a:pt x="2383028" y="3069590"/>
                  </a:lnTo>
                  <a:lnTo>
                    <a:pt x="0" y="3069590"/>
                  </a:lnTo>
                  <a:lnTo>
                    <a:pt x="0" y="0"/>
                  </a:lnTo>
                  <a:close/>
                </a:path>
              </a:pathLst>
            </a:custGeom>
            <a:blipFill>
              <a:blip r:embed="rId5"/>
              <a:stretch>
                <a:fillRect t="-3083" r="-1" b="-3081"/>
              </a:stretch>
            </a:blipFill>
          </p:spPr>
        </p:sp>
      </p:grpSp>
      <p:grpSp>
        <p:nvGrpSpPr>
          <p:cNvPr id="14" name="Group 14"/>
          <p:cNvGrpSpPr/>
          <p:nvPr/>
        </p:nvGrpSpPr>
        <p:grpSpPr>
          <a:xfrm>
            <a:off x="5095656" y="1633709"/>
            <a:ext cx="1818732" cy="2302164"/>
            <a:chOff x="0" y="0"/>
            <a:chExt cx="2424976" cy="3069552"/>
          </a:xfrm>
        </p:grpSpPr>
        <p:sp>
          <p:nvSpPr>
            <p:cNvPr id="15" name="Freeform 15"/>
            <p:cNvSpPr/>
            <p:nvPr/>
          </p:nvSpPr>
          <p:spPr>
            <a:xfrm>
              <a:off x="0" y="0"/>
              <a:ext cx="2424938" cy="3069590"/>
            </a:xfrm>
            <a:custGeom>
              <a:avLst/>
              <a:gdLst/>
              <a:ahLst/>
              <a:cxnLst/>
              <a:rect l="l" t="t" r="r" b="b"/>
              <a:pathLst>
                <a:path w="2424938" h="3069590">
                  <a:moveTo>
                    <a:pt x="0" y="0"/>
                  </a:moveTo>
                  <a:lnTo>
                    <a:pt x="2424938" y="0"/>
                  </a:lnTo>
                  <a:lnTo>
                    <a:pt x="2424938" y="3069590"/>
                  </a:lnTo>
                  <a:lnTo>
                    <a:pt x="0" y="3069590"/>
                  </a:lnTo>
                  <a:lnTo>
                    <a:pt x="0" y="0"/>
                  </a:lnTo>
                  <a:close/>
                </a:path>
              </a:pathLst>
            </a:custGeom>
            <a:blipFill>
              <a:blip r:embed="rId6"/>
              <a:stretch>
                <a:fillRect t="-3083" r="-1" b="-3081"/>
              </a:stretch>
            </a:blipFill>
          </p:spPr>
        </p:sp>
      </p:grpSp>
      <p:grpSp>
        <p:nvGrpSpPr>
          <p:cNvPr id="16" name="Group 16"/>
          <p:cNvGrpSpPr/>
          <p:nvPr/>
        </p:nvGrpSpPr>
        <p:grpSpPr>
          <a:xfrm>
            <a:off x="5114249" y="4031380"/>
            <a:ext cx="1791938" cy="2302173"/>
            <a:chOff x="0" y="0"/>
            <a:chExt cx="2389251" cy="3069565"/>
          </a:xfrm>
        </p:grpSpPr>
        <p:sp>
          <p:nvSpPr>
            <p:cNvPr id="17" name="Freeform 17"/>
            <p:cNvSpPr/>
            <p:nvPr/>
          </p:nvSpPr>
          <p:spPr>
            <a:xfrm>
              <a:off x="0" y="0"/>
              <a:ext cx="2389251" cy="3069590"/>
            </a:xfrm>
            <a:custGeom>
              <a:avLst/>
              <a:gdLst/>
              <a:ahLst/>
              <a:cxnLst/>
              <a:rect l="l" t="t" r="r" b="b"/>
              <a:pathLst>
                <a:path w="2389251" h="3069590">
                  <a:moveTo>
                    <a:pt x="0" y="0"/>
                  </a:moveTo>
                  <a:lnTo>
                    <a:pt x="2389251" y="0"/>
                  </a:lnTo>
                  <a:lnTo>
                    <a:pt x="2389251" y="3069590"/>
                  </a:lnTo>
                  <a:lnTo>
                    <a:pt x="0" y="3069590"/>
                  </a:lnTo>
                  <a:lnTo>
                    <a:pt x="0" y="0"/>
                  </a:lnTo>
                  <a:close/>
                </a:path>
              </a:pathLst>
            </a:custGeom>
            <a:blipFill>
              <a:blip r:embed="rId7"/>
              <a:stretch>
                <a:fillRect t="-3083" b="-3081"/>
              </a:stretch>
            </a:blipFill>
          </p:spPr>
        </p:sp>
      </p:gr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6403" y="368136"/>
            <a:ext cx="7845916" cy="946243"/>
            <a:chOff x="0" y="0"/>
            <a:chExt cx="10461221" cy="1261658"/>
          </a:xfrm>
        </p:grpSpPr>
        <p:sp>
          <p:nvSpPr>
            <p:cNvPr id="4" name="Freeform 4"/>
            <p:cNvSpPr/>
            <p:nvPr/>
          </p:nvSpPr>
          <p:spPr>
            <a:xfrm>
              <a:off x="0" y="0"/>
              <a:ext cx="10461224" cy="1261663"/>
            </a:xfrm>
            <a:custGeom>
              <a:avLst/>
              <a:gdLst/>
              <a:ahLst/>
              <a:cxnLst/>
              <a:rect l="l" t="t" r="r" b="b"/>
              <a:pathLst>
                <a:path w="10461224" h="1261663">
                  <a:moveTo>
                    <a:pt x="0" y="0"/>
                  </a:moveTo>
                  <a:lnTo>
                    <a:pt x="10461224" y="0"/>
                  </a:lnTo>
                  <a:lnTo>
                    <a:pt x="10461224" y="1261663"/>
                  </a:lnTo>
                  <a:lnTo>
                    <a:pt x="0" y="1261663"/>
                  </a:lnTo>
                  <a:close/>
                </a:path>
              </a:pathLst>
            </a:custGeom>
            <a:solidFill>
              <a:srgbClr val="000000">
                <a:alpha val="0"/>
              </a:srgbClr>
            </a:solidFill>
          </p:spPr>
        </p:sp>
        <p:sp>
          <p:nvSpPr>
            <p:cNvPr id="5" name="TextBox 5"/>
            <p:cNvSpPr txBox="1"/>
            <p:nvPr/>
          </p:nvSpPr>
          <p:spPr>
            <a:xfrm>
              <a:off x="0" y="47625"/>
              <a:ext cx="10461221" cy="12140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DROP OFF &amp; PICK UP</a:t>
              </a:r>
            </a:p>
          </p:txBody>
        </p:sp>
      </p:grpSp>
      <p:sp>
        <p:nvSpPr>
          <p:cNvPr id="6" name="TextBox 6"/>
          <p:cNvSpPr txBox="1"/>
          <p:nvPr/>
        </p:nvSpPr>
        <p:spPr>
          <a:xfrm>
            <a:off x="406403" y="1466212"/>
            <a:ext cx="4227747" cy="5076825"/>
          </a:xfrm>
          <a:prstGeom prst="rect">
            <a:avLst/>
          </a:prstGeom>
        </p:spPr>
        <p:txBody>
          <a:bodyPr lIns="0" tIns="0" rIns="0" bIns="0" rtlCol="0" anchor="t">
            <a:spAutoFit/>
          </a:bodyPr>
          <a:lstStyle/>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Arrival: 8:45am (gates close at 8:55am)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Departure: 3:15pm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Front infant gate (closest to the car park)</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All four KS1 classes use this gate.</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It is really helpful if you try and stand in the same location at the end of each day so we can easily find you and send your child over. A wave is also very welcomed! </a:t>
            </a:r>
          </a:p>
        </p:txBody>
      </p:sp>
      <p:grpSp>
        <p:nvGrpSpPr>
          <p:cNvPr id="7" name="Group 7"/>
          <p:cNvGrpSpPr/>
          <p:nvPr/>
        </p:nvGrpSpPr>
        <p:grpSpPr>
          <a:xfrm>
            <a:off x="5164867" y="2032002"/>
            <a:ext cx="3087453" cy="3251197"/>
            <a:chOff x="0" y="0"/>
            <a:chExt cx="4116603" cy="4334929"/>
          </a:xfrm>
        </p:grpSpPr>
        <p:sp>
          <p:nvSpPr>
            <p:cNvPr id="8" name="Freeform 8"/>
            <p:cNvSpPr/>
            <p:nvPr/>
          </p:nvSpPr>
          <p:spPr>
            <a:xfrm>
              <a:off x="0" y="0"/>
              <a:ext cx="4116578" cy="4334891"/>
            </a:xfrm>
            <a:custGeom>
              <a:avLst/>
              <a:gdLst/>
              <a:ahLst/>
              <a:cxnLst/>
              <a:rect l="l" t="t" r="r" b="b"/>
              <a:pathLst>
                <a:path w="4116578" h="4334891">
                  <a:moveTo>
                    <a:pt x="0" y="0"/>
                  </a:moveTo>
                  <a:lnTo>
                    <a:pt x="4116578" y="0"/>
                  </a:lnTo>
                  <a:lnTo>
                    <a:pt x="4116578" y="4334891"/>
                  </a:lnTo>
                  <a:lnTo>
                    <a:pt x="0" y="4334891"/>
                  </a:lnTo>
                  <a:lnTo>
                    <a:pt x="0" y="0"/>
                  </a:lnTo>
                  <a:close/>
                </a:path>
              </a:pathLst>
            </a:custGeom>
            <a:blipFill>
              <a:blip r:embed="rId3"/>
              <a:stretch>
                <a:fillRect l="-4221" r="-4222"/>
              </a:stretch>
            </a:blipFill>
          </p:spPr>
        </p:sp>
      </p:gr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81277"/>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568957" y="1299210"/>
            <a:ext cx="8453123" cy="5218176"/>
          </a:xfrm>
          <a:prstGeom prst="rect">
            <a:avLst/>
          </a:prstGeom>
        </p:spPr>
        <p:txBody>
          <a:bodyPr lIns="0" tIns="0" rIns="0" bIns="0" rtlCol="0" anchor="t">
            <a:spAutoFit/>
          </a:bodyPr>
          <a:lstStyle/>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come to school wearing their P.E. kit on P.E. days but should wear their school uniform on all other days. </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jewellery other than stud earrings which must be removed for P.E. lessons. If a child is not able to remove their own stud earrings for P.E. then they should not wear them to school that day.</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make-up (including nail polish and hair dye) or transfer tattoos to school unless specifically stated for special events.</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Please see the school website for further details.</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110271" y="0"/>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413917" y="1333742"/>
            <a:ext cx="8925766" cy="5799793"/>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Hair must be worn tied up if shoulder length or longer.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wear plain black trainers or plain black school shoes for daily school life, including PE.</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always come to school wearing appropriate clothing for the weather.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Fitbits / other watches can be worn but please ensure there are no alarms set.</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Year 2 children should have a </a:t>
            </a:r>
            <a:r>
              <a:rPr lang="en-US" sz="2400" u="sng" dirty="0">
                <a:solidFill>
                  <a:srgbClr val="000000"/>
                </a:solidFill>
                <a:latin typeface="Quicksand"/>
                <a:ea typeface="Quicksand"/>
                <a:cs typeface="Quicksand"/>
                <a:sym typeface="Quicksand"/>
              </a:rPr>
              <a:t>bookbag</a:t>
            </a:r>
            <a:r>
              <a:rPr lang="en-US" sz="2400" dirty="0">
                <a:solidFill>
                  <a:srgbClr val="000000"/>
                </a:solidFill>
                <a:latin typeface="Quicksand"/>
                <a:ea typeface="Quicksand"/>
                <a:cs typeface="Quicksand"/>
                <a:sym typeface="Quicksand"/>
              </a:rPr>
              <a:t> in school – we do not have the space to store backpacks in our classrooms or cloakrooms.</a:t>
            </a:r>
          </a:p>
          <a:p>
            <a:pPr marL="321564" lvl="1" indent="-160782" algn="l">
              <a:lnSpc>
                <a:spcPts val="3792"/>
              </a:lnSpc>
            </a:pPr>
            <a:endParaRPr lang="en-US" sz="2400" dirty="0">
              <a:solidFill>
                <a:srgbClr val="000000"/>
              </a:solidFill>
              <a:latin typeface="Quicksand"/>
              <a:ea typeface="Quicksand"/>
              <a:cs typeface="Quicksand"/>
              <a:sym typeface="Quicksand"/>
            </a:endParaRPr>
          </a:p>
          <a:p>
            <a:pPr marL="321564" lvl="1" indent="-160782" algn="l">
              <a:lnSpc>
                <a:spcPts val="3792"/>
              </a:lnSpc>
            </a:pPr>
            <a:r>
              <a:rPr lang="en-US" sz="2400" dirty="0">
                <a:solidFill>
                  <a:srgbClr val="000000"/>
                </a:solidFill>
                <a:latin typeface="Quicksand"/>
                <a:ea typeface="Quicksand"/>
                <a:cs typeface="Quicksand"/>
                <a:sym typeface="Quicksand"/>
              </a:rPr>
              <a:t>PLEASE MAKE SURE EVERYTHING IS NAMED!</a:t>
            </a: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17322" y="2086794"/>
            <a:ext cx="8504758" cy="4815549"/>
          </a:xfrm>
          <a:prstGeom prst="rect">
            <a:avLst/>
          </a:prstGeom>
        </p:spPr>
        <p:txBody>
          <a:bodyPr lIns="0" tIns="0" rIns="0" bIns="0" rtlCol="0" anchor="t">
            <a:spAutoFit/>
          </a:bodyPr>
          <a:lstStyle/>
          <a:p>
            <a:pPr>
              <a:lnSpc>
                <a:spcPts val="2879"/>
              </a:lnSpc>
            </a:pPr>
            <a:r>
              <a:rPr lang="en-US" sz="2400" dirty="0">
                <a:solidFill>
                  <a:srgbClr val="000000"/>
                </a:solidFill>
                <a:latin typeface="Quicksand"/>
                <a:ea typeface="Quicksand"/>
                <a:cs typeface="Quicksand"/>
                <a:sym typeface="Quicksand"/>
              </a:rPr>
              <a:t>In Year 2, we will continue to use a continuous provision approach at the beginning of the academic year. Towards the end of the academic year, we will move to a more formal approach to learning; where the children will all complete a </a:t>
            </a:r>
            <a:r>
              <a:rPr lang="en-US" sz="2400">
                <a:solidFill>
                  <a:srgbClr val="000000"/>
                </a:solidFill>
                <a:latin typeface="Quicksand"/>
                <a:ea typeface="Quicksand"/>
                <a:cs typeface="Quicksand"/>
                <a:sym typeface="Quicksand"/>
              </a:rPr>
              <a:t>task at the same time.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Continuous Provision: The children will learn through play alongside adult led activities in groups. </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Children will continue to learn through practical, first-hand experiences - exploring and applying their learning.</a:t>
            </a:r>
          </a:p>
          <a:p>
            <a:pPr algn="l">
              <a:lnSpc>
                <a:spcPts val="2879"/>
              </a:lnSpc>
            </a:pPr>
            <a:endParaRPr lang="en-US" sz="2400" dirty="0">
              <a:solidFill>
                <a:srgbClr val="000000"/>
              </a:solidFill>
              <a:latin typeface="Quicksand"/>
              <a:ea typeface="Quicksand"/>
              <a:cs typeface="Quicksand"/>
              <a:sym typeface="Quicksand"/>
            </a:endParaRPr>
          </a:p>
          <a:p>
            <a:pPr algn="ctr">
              <a:lnSpc>
                <a:spcPts val="2879"/>
              </a:lnSpc>
            </a:pPr>
            <a:endParaRPr lang="en-US" sz="2400" dirty="0">
              <a:solidFill>
                <a:srgbClr val="000000"/>
              </a:solidFill>
              <a:latin typeface="Quicksand"/>
              <a:ea typeface="Quicksand"/>
              <a:cs typeface="Quicksand"/>
              <a:sym typeface="Quicksand"/>
            </a:endParaRPr>
          </a:p>
        </p:txBody>
      </p:sp>
      <p:grpSp>
        <p:nvGrpSpPr>
          <p:cNvPr id="4" name="Group 4"/>
          <p:cNvGrpSpPr/>
          <p:nvPr/>
        </p:nvGrpSpPr>
        <p:grpSpPr>
          <a:xfrm>
            <a:off x="364828" y="225745"/>
            <a:ext cx="9276628" cy="1527268"/>
            <a:chOff x="0" y="0"/>
            <a:chExt cx="12368837" cy="2036358"/>
          </a:xfrm>
        </p:grpSpPr>
        <p:sp>
          <p:nvSpPr>
            <p:cNvPr id="5" name="Freeform 5"/>
            <p:cNvSpPr/>
            <p:nvPr/>
          </p:nvSpPr>
          <p:spPr>
            <a:xfrm>
              <a:off x="0" y="0"/>
              <a:ext cx="12368834" cy="2036356"/>
            </a:xfrm>
            <a:custGeom>
              <a:avLst/>
              <a:gdLst/>
              <a:ahLst/>
              <a:cxnLst/>
              <a:rect l="l" t="t" r="r" b="b"/>
              <a:pathLst>
                <a:path w="12368834" h="2036356">
                  <a:moveTo>
                    <a:pt x="0" y="0"/>
                  </a:moveTo>
                  <a:lnTo>
                    <a:pt x="12368834" y="0"/>
                  </a:lnTo>
                  <a:lnTo>
                    <a:pt x="12368834" y="2036356"/>
                  </a:lnTo>
                  <a:lnTo>
                    <a:pt x="0" y="2036356"/>
                  </a:lnTo>
                  <a:close/>
                </a:path>
              </a:pathLst>
            </a:custGeom>
            <a:solidFill>
              <a:srgbClr val="000000">
                <a:alpha val="0"/>
              </a:srgbClr>
            </a:solidFill>
          </p:spPr>
        </p:sp>
        <p:sp>
          <p:nvSpPr>
            <p:cNvPr id="6" name="TextBox 6"/>
            <p:cNvSpPr txBox="1"/>
            <p:nvPr/>
          </p:nvSpPr>
          <p:spPr>
            <a:xfrm>
              <a:off x="0" y="47625"/>
              <a:ext cx="12368837" cy="198873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CONTINUING THE LEARNING JOURNEY FROM FOUNDATION TO KEY STAGE 1</a:t>
              </a:r>
            </a:p>
          </p:txBody>
        </p:sp>
      </p:gr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66493" y="182652"/>
            <a:ext cx="7355110" cy="1097735"/>
            <a:chOff x="0" y="0"/>
            <a:chExt cx="9806813" cy="1463647"/>
          </a:xfrm>
        </p:grpSpPr>
        <p:sp>
          <p:nvSpPr>
            <p:cNvPr id="4" name="Freeform 4"/>
            <p:cNvSpPr/>
            <p:nvPr/>
          </p:nvSpPr>
          <p:spPr>
            <a:xfrm>
              <a:off x="0" y="0"/>
              <a:ext cx="9806811" cy="1463645"/>
            </a:xfrm>
            <a:custGeom>
              <a:avLst/>
              <a:gdLst/>
              <a:ahLst/>
              <a:cxnLst/>
              <a:rect l="l" t="t" r="r" b="b"/>
              <a:pathLst>
                <a:path w="9806811" h="1463645">
                  <a:moveTo>
                    <a:pt x="0" y="0"/>
                  </a:moveTo>
                  <a:lnTo>
                    <a:pt x="9806811" y="0"/>
                  </a:lnTo>
                  <a:lnTo>
                    <a:pt x="9806811" y="1463645"/>
                  </a:lnTo>
                  <a:lnTo>
                    <a:pt x="0" y="1463645"/>
                  </a:lnTo>
                  <a:close/>
                </a:path>
              </a:pathLst>
            </a:custGeom>
            <a:solidFill>
              <a:srgbClr val="000000">
                <a:alpha val="0"/>
              </a:srgbClr>
            </a:solidFill>
          </p:spPr>
        </p:sp>
        <p:sp>
          <p:nvSpPr>
            <p:cNvPr id="5" name="TextBox 5"/>
            <p:cNvSpPr txBox="1"/>
            <p:nvPr/>
          </p:nvSpPr>
          <p:spPr>
            <a:xfrm>
              <a:off x="0" y="47625"/>
              <a:ext cx="9806813" cy="1416022"/>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NATIONAL CURRICULUM</a:t>
              </a:r>
            </a:p>
          </p:txBody>
        </p:sp>
      </p:grpSp>
      <p:sp>
        <p:nvSpPr>
          <p:cNvPr id="6" name="TextBox 6"/>
          <p:cNvSpPr txBox="1"/>
          <p:nvPr/>
        </p:nvSpPr>
        <p:spPr>
          <a:xfrm>
            <a:off x="650243" y="1477689"/>
            <a:ext cx="8371837" cy="32670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We adopt a theme-based approach to make the learning creative, fun and easier for the children to make links in their learning. </a:t>
            </a:r>
          </a:p>
          <a:p>
            <a:pPr algn="l">
              <a:lnSpc>
                <a:spcPts val="2879"/>
              </a:lnSpc>
            </a:pPr>
            <a:endParaRPr lang="en-US" sz="2400">
              <a:solidFill>
                <a:srgbClr val="000000"/>
              </a:solidFill>
              <a:latin typeface="Quicksand"/>
              <a:ea typeface="Quicksand"/>
              <a:cs typeface="Quicksand"/>
              <a:sym typeface="Quicksand"/>
            </a:endParaRPr>
          </a:p>
          <a:p>
            <a:pPr algn="l">
              <a:lnSpc>
                <a:spcPts val="2879"/>
              </a:lnSpc>
            </a:pPr>
            <a:r>
              <a:rPr lang="en-US" sz="2400">
                <a:solidFill>
                  <a:srgbClr val="000000"/>
                </a:solidFill>
                <a:latin typeface="Quicksand"/>
                <a:ea typeface="Quicksand"/>
                <a:cs typeface="Quicksand"/>
                <a:sym typeface="Quicksand"/>
              </a:rPr>
              <a:t>You can find out more about the curriculum content for each year group on our school website:</a:t>
            </a:r>
          </a:p>
          <a:p>
            <a:pPr algn="l">
              <a:lnSpc>
                <a:spcPts val="2879"/>
              </a:lnSpc>
            </a:pPr>
            <a:endParaRPr lang="en-US" sz="2400">
              <a:solidFill>
                <a:srgbClr val="000000"/>
              </a:solidFill>
              <a:latin typeface="Quicksand"/>
              <a:ea typeface="Quicksand"/>
              <a:cs typeface="Quicksand"/>
              <a:sym typeface="Quicksand"/>
            </a:endParaRPr>
          </a:p>
          <a:p>
            <a:pPr algn="l">
              <a:lnSpc>
                <a:spcPts val="2879"/>
              </a:lnSpc>
            </a:pPr>
            <a:r>
              <a:rPr lang="en-US" sz="2400" u="sng">
                <a:solidFill>
                  <a:srgbClr val="000000"/>
                </a:solidFill>
                <a:latin typeface="Quicksand"/>
                <a:ea typeface="Quicksand"/>
                <a:cs typeface="Quicksand"/>
                <a:sym typeface="Quicksand"/>
                <a:hlinkClick r:id="rId3" tooltip="https://www.heathlands.essex.sch.uk/page/?title=Our+Learning&amp;pid=8"/>
              </a:rPr>
              <a:t>https://www.heathlands.essex.sch.uk/page/?title=Our+Learning&amp;pid=8</a:t>
            </a:r>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505663" y="18459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MATHS OVERVIEW:</a:t>
              </a:r>
            </a:p>
          </p:txBody>
        </p:sp>
      </p:grpSp>
      <p:pic>
        <p:nvPicPr>
          <p:cNvPr id="9" name="Picture 8">
            <a:extLst>
              <a:ext uri="{FF2B5EF4-FFF2-40B4-BE49-F238E27FC236}">
                <a16:creationId xmlns:a16="http://schemas.microsoft.com/office/drawing/2014/main" id="{D87DAF6A-A20E-4424-935A-FECD8C6B1B09}"/>
              </a:ext>
            </a:extLst>
          </p:cNvPr>
          <p:cNvPicPr>
            <a:picLocks noChangeAspect="1"/>
          </p:cNvPicPr>
          <p:nvPr/>
        </p:nvPicPr>
        <p:blipFill>
          <a:blip r:embed="rId3"/>
          <a:stretch>
            <a:fillRect/>
          </a:stretch>
        </p:blipFill>
        <p:spPr>
          <a:xfrm>
            <a:off x="592307" y="1090296"/>
            <a:ext cx="8128801" cy="5523863"/>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60893" y="219927"/>
            <a:ext cx="7355110" cy="1023186"/>
            <a:chOff x="0" y="0"/>
            <a:chExt cx="9806813" cy="1364248"/>
          </a:xfrm>
        </p:grpSpPr>
        <p:sp>
          <p:nvSpPr>
            <p:cNvPr id="4" name="Freeform 4"/>
            <p:cNvSpPr/>
            <p:nvPr/>
          </p:nvSpPr>
          <p:spPr>
            <a:xfrm>
              <a:off x="0" y="0"/>
              <a:ext cx="9806811" cy="1364250"/>
            </a:xfrm>
            <a:custGeom>
              <a:avLst/>
              <a:gdLst/>
              <a:ahLst/>
              <a:cxnLst/>
              <a:rect l="l" t="t" r="r" b="b"/>
              <a:pathLst>
                <a:path w="9806811" h="1364250">
                  <a:moveTo>
                    <a:pt x="0" y="0"/>
                  </a:moveTo>
                  <a:lnTo>
                    <a:pt x="9806811" y="0"/>
                  </a:lnTo>
                  <a:lnTo>
                    <a:pt x="9806811" y="1364250"/>
                  </a:lnTo>
                  <a:lnTo>
                    <a:pt x="0" y="1364250"/>
                  </a:lnTo>
                  <a:close/>
                </a:path>
              </a:pathLst>
            </a:custGeom>
            <a:solidFill>
              <a:srgbClr val="000000">
                <a:alpha val="0"/>
              </a:srgbClr>
            </a:solidFill>
          </p:spPr>
        </p:sp>
        <p:sp>
          <p:nvSpPr>
            <p:cNvPr id="5" name="TextBox 5"/>
            <p:cNvSpPr txBox="1"/>
            <p:nvPr/>
          </p:nvSpPr>
          <p:spPr>
            <a:xfrm>
              <a:off x="0" y="47625"/>
              <a:ext cx="9806813" cy="131662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PHONICS</a:t>
              </a:r>
            </a:p>
          </p:txBody>
        </p:sp>
      </p:grpSp>
      <p:sp>
        <p:nvSpPr>
          <p:cNvPr id="6" name="TextBox 6"/>
          <p:cNvSpPr txBox="1"/>
          <p:nvPr/>
        </p:nvSpPr>
        <p:spPr>
          <a:xfrm>
            <a:off x="559232" y="1579245"/>
            <a:ext cx="8462848" cy="5312480"/>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Using the foundations laid out during their time in EYFS and Year 1, we will continue to develop their knowledge of the different graphemes used for each sound within the English language through daily phonics lessons. We will also start to explore spellings patterns and rules.</a:t>
            </a:r>
          </a:p>
          <a:p>
            <a:pPr marL="160782" lvl="1" algn="l">
              <a:lnSpc>
                <a:spcPts val="3792"/>
              </a:lnSpc>
            </a:pPr>
            <a:endParaRPr lang="en-US" sz="2400" dirty="0">
              <a:solidFill>
                <a:srgbClr val="000000"/>
              </a:solidFill>
              <a:latin typeface="Quicksand"/>
              <a:ea typeface="Quicksand"/>
              <a:cs typeface="Quicksand"/>
              <a:sym typeface="Quicksand"/>
            </a:endParaRPr>
          </a:p>
          <a:p>
            <a:pPr marL="321310" lvl="1" indent="-160655">
              <a:lnSpc>
                <a:spcPts val="3792"/>
              </a:lnSpc>
              <a:buFont typeface="Arial"/>
              <a:buChar char="•"/>
            </a:pPr>
            <a:r>
              <a:rPr lang="en-US" sz="2400" dirty="0">
                <a:solidFill>
                  <a:srgbClr val="000000"/>
                </a:solidFill>
                <a:latin typeface="Quicksand"/>
                <a:ea typeface="Quicksand"/>
                <a:cs typeface="Quicksand"/>
                <a:sym typeface="Quicksand"/>
              </a:rPr>
              <a:t>At the end of the year, some Year 2 children will take part </a:t>
            </a:r>
            <a:r>
              <a:rPr lang="en-US" sz="2400">
                <a:solidFill>
                  <a:srgbClr val="000000"/>
                </a:solidFill>
                <a:latin typeface="Quicksand"/>
                <a:ea typeface="Quicksand"/>
                <a:cs typeface="Quicksand"/>
                <a:sym typeface="Quicksand"/>
              </a:rPr>
              <a:t>in a national phonics screening check, if they didn’t meet the threshold for </a:t>
            </a:r>
            <a:r>
              <a:rPr lang="en-US" sz="2400" dirty="0">
                <a:solidFill>
                  <a:srgbClr val="000000"/>
                </a:solidFill>
                <a:latin typeface="Quicksand"/>
                <a:ea typeface="Quicksand"/>
                <a:cs typeface="Quicksand"/>
                <a:sym typeface="Quicksand"/>
              </a:rPr>
              <a:t>the screening check in Year 1. This will take place during the week beginning Monday 14th June 2027 and we will provide more details nearer the time.</a:t>
            </a:r>
            <a:endParaRPr lang="en-US" sz="2400" dirty="0">
              <a:solidFill>
                <a:srgbClr val="000000"/>
              </a:solidFill>
              <a:latin typeface="Quicksand"/>
              <a:ea typeface="Quicksand"/>
              <a:cs typeface="Quicksand"/>
            </a:endParaRP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99764"/>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31520" y="191202"/>
            <a:ext cx="7355110" cy="1080637"/>
            <a:chOff x="0" y="0"/>
            <a:chExt cx="9806813" cy="1440849"/>
          </a:xfrm>
        </p:grpSpPr>
        <p:sp>
          <p:nvSpPr>
            <p:cNvPr id="4" name="Freeform 4"/>
            <p:cNvSpPr/>
            <p:nvPr/>
          </p:nvSpPr>
          <p:spPr>
            <a:xfrm>
              <a:off x="0" y="0"/>
              <a:ext cx="9806811" cy="1440845"/>
            </a:xfrm>
            <a:custGeom>
              <a:avLst/>
              <a:gdLst/>
              <a:ahLst/>
              <a:cxnLst/>
              <a:rect l="l" t="t" r="r" b="b"/>
              <a:pathLst>
                <a:path w="9806811" h="1440845">
                  <a:moveTo>
                    <a:pt x="0" y="0"/>
                  </a:moveTo>
                  <a:lnTo>
                    <a:pt x="9806811" y="0"/>
                  </a:lnTo>
                  <a:lnTo>
                    <a:pt x="9806811" y="1440845"/>
                  </a:lnTo>
                  <a:lnTo>
                    <a:pt x="0" y="1440845"/>
                  </a:lnTo>
                  <a:close/>
                </a:path>
              </a:pathLst>
            </a:custGeom>
            <a:solidFill>
              <a:srgbClr val="000000">
                <a:alpha val="0"/>
              </a:srgbClr>
            </a:solidFill>
          </p:spPr>
        </p:sp>
        <p:sp>
          <p:nvSpPr>
            <p:cNvPr id="5" name="TextBox 5"/>
            <p:cNvSpPr txBox="1"/>
            <p:nvPr/>
          </p:nvSpPr>
          <p:spPr>
            <a:xfrm>
              <a:off x="0" y="47625"/>
              <a:ext cx="9806813" cy="139322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READING</a:t>
              </a:r>
            </a:p>
          </p:txBody>
        </p:sp>
      </p:grpSp>
      <p:sp>
        <p:nvSpPr>
          <p:cNvPr id="6" name="TextBox 6"/>
          <p:cNvSpPr txBox="1"/>
          <p:nvPr/>
        </p:nvSpPr>
        <p:spPr>
          <a:xfrm>
            <a:off x="619759" y="1005840"/>
            <a:ext cx="8155957" cy="5614614"/>
          </a:xfrm>
          <a:prstGeom prst="rect">
            <a:avLst/>
          </a:prstGeom>
        </p:spPr>
        <p:txBody>
          <a:bodyPr wrap="square" lIns="0" tIns="0" rIns="0" bIns="0" rtlCol="0" anchor="t">
            <a:spAutoFit/>
          </a:bodyPr>
          <a:lstStyle/>
          <a:p>
            <a:pPr algn="l">
              <a:lnSpc>
                <a:spcPts val="3359"/>
              </a:lnSpc>
            </a:pPr>
            <a:r>
              <a:rPr lang="en-US" u="sng" dirty="0">
                <a:solidFill>
                  <a:srgbClr val="000000"/>
                </a:solidFill>
                <a:latin typeface="Beauty Salon Sans"/>
                <a:ea typeface="Beauty Salon Sans"/>
                <a:cs typeface="Beauty Salon Sans"/>
                <a:sym typeface="Beauty Salon Sans"/>
              </a:rPr>
              <a:t>Reading book – sent home on a Monday </a:t>
            </a:r>
          </a:p>
          <a:p>
            <a:pPr algn="l">
              <a:lnSpc>
                <a:spcPts val="3359"/>
              </a:lnSpc>
            </a:pPr>
            <a:r>
              <a:rPr lang="en-US" dirty="0">
                <a:solidFill>
                  <a:srgbClr val="000000"/>
                </a:solidFill>
                <a:latin typeface="Quicksand"/>
                <a:ea typeface="Quicksand"/>
                <a:cs typeface="Quicksand"/>
                <a:sym typeface="Quicksand"/>
              </a:rPr>
              <a:t>This follows our </a:t>
            </a:r>
            <a:r>
              <a:rPr lang="en-US" dirty="0" err="1">
                <a:solidFill>
                  <a:srgbClr val="000000"/>
                </a:solidFill>
                <a:latin typeface="Quicksand"/>
                <a:ea typeface="Quicksand"/>
                <a:cs typeface="Quicksand"/>
                <a:sym typeface="Quicksand"/>
              </a:rPr>
              <a:t>coloured</a:t>
            </a:r>
            <a:r>
              <a:rPr lang="en-US" dirty="0">
                <a:solidFill>
                  <a:srgbClr val="000000"/>
                </a:solidFill>
                <a:latin typeface="Quicksand"/>
                <a:ea typeface="Quicksand"/>
                <a:cs typeface="Quicksand"/>
                <a:sym typeface="Quicksand"/>
              </a:rPr>
              <a:t> band system. Focused on children being able to </a:t>
            </a:r>
            <a:r>
              <a:rPr lang="en-US" dirty="0" err="1">
                <a:solidFill>
                  <a:srgbClr val="000000"/>
                </a:solidFill>
                <a:latin typeface="Quicksand"/>
                <a:ea typeface="Quicksand"/>
                <a:cs typeface="Quicksand"/>
                <a:sym typeface="Quicksand"/>
              </a:rPr>
              <a:t>recognise</a:t>
            </a:r>
            <a:r>
              <a:rPr lang="en-US" dirty="0">
                <a:solidFill>
                  <a:srgbClr val="000000"/>
                </a:solidFill>
                <a:latin typeface="Quicksand"/>
                <a:ea typeface="Quicksand"/>
                <a:cs typeface="Quicksand"/>
                <a:sym typeface="Quicksand"/>
              </a:rPr>
              <a:t> sounds and build up fluency and prosody. Please encourage your child to read their books a number of times to ensure they grasp a solid understanding of the story as well as word recognition. Question them throughout! The expectation is to read 5 times a week.</a:t>
            </a:r>
          </a:p>
          <a:p>
            <a:pPr algn="l">
              <a:lnSpc>
                <a:spcPts val="3359"/>
              </a:lnSpc>
            </a:pPr>
            <a:r>
              <a:rPr lang="en-US" dirty="0">
                <a:solidFill>
                  <a:srgbClr val="000000"/>
                </a:solidFill>
                <a:latin typeface="Quicksand"/>
                <a:ea typeface="Quicksand"/>
                <a:cs typeface="Quicksand"/>
                <a:sym typeface="Quicksand"/>
              </a:rPr>
              <a:t>Some children may become a ‘free reader’ during their time in Year 2. This means they are free to choose any book. </a:t>
            </a:r>
          </a:p>
          <a:p>
            <a:pPr algn="l">
              <a:lnSpc>
                <a:spcPts val="3359"/>
              </a:lnSpc>
            </a:pPr>
            <a:r>
              <a:rPr lang="en-US" u="sng" dirty="0">
                <a:solidFill>
                  <a:srgbClr val="000000"/>
                </a:solidFill>
                <a:latin typeface="Beauty Salon Sans"/>
                <a:ea typeface="Beauty Salon Sans"/>
                <a:cs typeface="Beauty Salon Sans"/>
                <a:sym typeface="Beauty Salon Sans"/>
              </a:rPr>
              <a:t>Sharing Book – sent home on a Monday </a:t>
            </a:r>
          </a:p>
          <a:p>
            <a:pPr algn="l">
              <a:lnSpc>
                <a:spcPts val="3359"/>
              </a:lnSpc>
            </a:pPr>
            <a:r>
              <a:rPr lang="en-US" dirty="0">
                <a:solidFill>
                  <a:srgbClr val="000000"/>
                </a:solidFill>
                <a:latin typeface="Quicksand"/>
                <a:ea typeface="Quicksand"/>
                <a:cs typeface="Quicksand"/>
                <a:sym typeface="Quicksand"/>
              </a:rPr>
              <a:t>This book will be mostly decodable but is a book to be enjoyed together. </a:t>
            </a:r>
          </a:p>
          <a:p>
            <a:pPr algn="l">
              <a:lnSpc>
                <a:spcPts val="3359"/>
              </a:lnSpc>
            </a:pPr>
            <a:r>
              <a:rPr lang="en-US" u="sng" dirty="0">
                <a:solidFill>
                  <a:srgbClr val="000000"/>
                </a:solidFill>
                <a:latin typeface="Beauty Salon Sans"/>
                <a:ea typeface="Beauty Salon Sans"/>
                <a:cs typeface="Beauty Salon Sans"/>
                <a:sym typeface="Beauty Salon Sans"/>
              </a:rPr>
              <a:t>Library Book </a:t>
            </a:r>
          </a:p>
          <a:p>
            <a:pPr algn="l">
              <a:lnSpc>
                <a:spcPts val="3359"/>
              </a:lnSpc>
            </a:pPr>
            <a:r>
              <a:rPr lang="en-US" dirty="0">
                <a:solidFill>
                  <a:srgbClr val="000000"/>
                </a:solidFill>
                <a:latin typeface="Quicksand"/>
                <a:ea typeface="Quicksand"/>
                <a:cs typeface="Quicksand"/>
                <a:sym typeface="Quicksand"/>
              </a:rPr>
              <a:t>Pupils will have the opportunity to visit the library and choose a book of their choice- it could be an interest, hobby etc. </a:t>
            </a: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455295"/>
            <a:ext cx="2936243"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READING</a:t>
            </a:r>
          </a:p>
        </p:txBody>
      </p:sp>
      <p:sp>
        <p:nvSpPr>
          <p:cNvPr id="4" name="TextBox 4"/>
          <p:cNvSpPr txBox="1"/>
          <p:nvPr/>
        </p:nvSpPr>
        <p:spPr>
          <a:xfrm>
            <a:off x="568957" y="1501863"/>
            <a:ext cx="8453123" cy="4714875"/>
          </a:xfrm>
          <a:prstGeom prst="rect">
            <a:avLst/>
          </a:prstGeom>
        </p:spPr>
        <p:txBody>
          <a:bodyPr lIns="0" tIns="0" rIns="0" bIns="0" rtlCol="0" anchor="t">
            <a:spAutoFit/>
          </a:bodyPr>
          <a:lstStyle/>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Children should read at least 5 times each week at home.</a:t>
            </a: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5 - 10 minutes, every night.</a:t>
            </a: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Ask questions about the story, for example, “Why do you think he did that?”.</a:t>
            </a: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Please use both sides of the reading diary to record reading at home.</a:t>
            </a: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Please date and sign your child's reading diary, along with the title of the book every time you hear them read. You can record any other books your child is reading at home in their reading diary. </a:t>
            </a: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A school adult will also hear your child read in school at least once a week and we will write in the diary when this has happened. </a:t>
            </a: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500377"/>
            <a:ext cx="8747763" cy="5398914"/>
          </a:xfrm>
          <a:prstGeom prst="rect">
            <a:avLst/>
          </a:prstGeom>
        </p:spPr>
        <p:txBody>
          <a:bodyPr wrap="square"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OUR THEMES</a:t>
            </a:r>
          </a:p>
          <a:p>
            <a:pPr algn="l">
              <a:lnSpc>
                <a:spcPts val="4608"/>
              </a:lnSpc>
            </a:pPr>
            <a:endParaRPr lang="en-US" sz="4266" dirty="0">
              <a:solidFill>
                <a:srgbClr val="000000"/>
              </a:solidFill>
              <a:latin typeface="Beautiful"/>
              <a:ea typeface="Beautiful"/>
              <a:cs typeface="Beautiful"/>
              <a:sym typeface="Beautiful"/>
            </a:endParaRPr>
          </a:p>
          <a:p>
            <a:pPr algn="l" rtl="0" fontAlgn="base">
              <a:buFont typeface="Arial" panose="020B0604020202020204" pitchFamily="34" charset="0"/>
              <a:buChar char="•"/>
            </a:pPr>
            <a:r>
              <a:rPr lang="en-GB" sz="3000" b="0" i="0" u="none" strike="noStrike" dirty="0">
                <a:solidFill>
                  <a:srgbClr val="404040"/>
                </a:solidFill>
                <a:effectLst/>
                <a:latin typeface="Quicksand" panose="020B0604020202020204" charset="0"/>
              </a:rPr>
              <a:t>Autumn Term 1- 'Tall Tales’ (Literacy focus) </a:t>
            </a:r>
            <a:r>
              <a:rPr lang="en-US" sz="3000" b="0" i="0" dirty="0">
                <a:solidFill>
                  <a:srgbClr val="000000"/>
                </a:solidFill>
                <a:effectLst/>
                <a:latin typeface="Quicksand" panose="020B0604020202020204" charset="0"/>
              </a:rPr>
              <a:t>​</a:t>
            </a:r>
          </a:p>
          <a:p>
            <a:pPr algn="l" rtl="0" fontAlgn="base">
              <a:buFont typeface="Arial" panose="020B0604020202020204" pitchFamily="34" charset="0"/>
              <a:buChar char="•"/>
            </a:pPr>
            <a:endParaRPr lang="en-US" sz="3000" b="0" i="0" dirty="0">
              <a:solidFill>
                <a:srgbClr val="000000"/>
              </a:solidFill>
              <a:effectLst/>
              <a:latin typeface="Quicksand" panose="020B0604020202020204" charset="0"/>
            </a:endParaRPr>
          </a:p>
          <a:p>
            <a:pPr algn="l" rtl="0" fontAlgn="base">
              <a:buFont typeface="Arial" panose="020B0604020202020204" pitchFamily="34" charset="0"/>
              <a:buChar char="•"/>
            </a:pPr>
            <a:r>
              <a:rPr lang="en-GB" sz="3000" b="0" i="0" u="none" strike="noStrike" dirty="0">
                <a:solidFill>
                  <a:srgbClr val="404040"/>
                </a:solidFill>
                <a:effectLst/>
                <a:latin typeface="Quicksand" panose="020B0604020202020204" charset="0"/>
              </a:rPr>
              <a:t>Autumn Term 2- 'This is Your Captain Speaking’ (History focus)</a:t>
            </a:r>
            <a:r>
              <a:rPr lang="en-US" sz="3000" b="0" i="0" dirty="0">
                <a:solidFill>
                  <a:srgbClr val="000000"/>
                </a:solidFill>
                <a:effectLst/>
                <a:latin typeface="Quicksand" panose="020B0604020202020204" charset="0"/>
              </a:rPr>
              <a:t>​</a:t>
            </a:r>
          </a:p>
          <a:p>
            <a:pPr algn="l" rtl="0" fontAlgn="base">
              <a:buFont typeface="Arial" panose="020B0604020202020204" pitchFamily="34" charset="0"/>
              <a:buChar char="•"/>
            </a:pPr>
            <a:endParaRPr lang="en-US" sz="3000" b="0" i="0" dirty="0">
              <a:solidFill>
                <a:srgbClr val="000000"/>
              </a:solidFill>
              <a:effectLst/>
              <a:latin typeface="Quicksand" panose="020B0604020202020204" charset="0"/>
            </a:endParaRPr>
          </a:p>
          <a:p>
            <a:pPr algn="l" rtl="0" fontAlgn="base">
              <a:buFont typeface="Arial" panose="020B0604020202020204" pitchFamily="34" charset="0"/>
              <a:buChar char="•"/>
            </a:pPr>
            <a:r>
              <a:rPr lang="en-GB" sz="3000" b="0" i="0" u="none" strike="noStrike" dirty="0">
                <a:solidFill>
                  <a:srgbClr val="404040"/>
                </a:solidFill>
                <a:effectLst/>
                <a:latin typeface="Quicksand" panose="020B0604020202020204" charset="0"/>
              </a:rPr>
              <a:t>Spring Term- 'Extreme Explorers’ (Geography focus)</a:t>
            </a:r>
            <a:r>
              <a:rPr lang="en-US" sz="3000" b="0" i="0" dirty="0">
                <a:solidFill>
                  <a:srgbClr val="000000"/>
                </a:solidFill>
                <a:effectLst/>
                <a:latin typeface="Quicksand" panose="020B0604020202020204" charset="0"/>
              </a:rPr>
              <a:t>​</a:t>
            </a:r>
          </a:p>
          <a:p>
            <a:pPr algn="l" rtl="0" fontAlgn="base">
              <a:buFont typeface="Arial" panose="020B0604020202020204" pitchFamily="34" charset="0"/>
              <a:buChar char="•"/>
            </a:pPr>
            <a:endParaRPr lang="en-US" sz="3000" b="0" i="0" dirty="0">
              <a:solidFill>
                <a:srgbClr val="000000"/>
              </a:solidFill>
              <a:effectLst/>
              <a:latin typeface="Quicksand" panose="020B0604020202020204" charset="0"/>
            </a:endParaRPr>
          </a:p>
          <a:p>
            <a:pPr algn="l" rtl="0" fontAlgn="base">
              <a:buFont typeface="Arial" panose="020B0604020202020204" pitchFamily="34" charset="0"/>
              <a:buChar char="•"/>
            </a:pPr>
            <a:r>
              <a:rPr lang="en-GB" sz="3000" b="0" i="0" u="none" strike="noStrike" dirty="0">
                <a:solidFill>
                  <a:srgbClr val="404040"/>
                </a:solidFill>
                <a:effectLst/>
                <a:latin typeface="Quicksand" panose="020B0604020202020204" charset="0"/>
              </a:rPr>
              <a:t>Summer Term- ‘Habitat Heroes’ (Science focus)</a:t>
            </a:r>
            <a:endParaRPr lang="en-GB" sz="3000" b="0" i="0" dirty="0">
              <a:solidFill>
                <a:srgbClr val="000000"/>
              </a:solidFill>
              <a:effectLst/>
              <a:latin typeface="Quicksand" panose="020B0604020202020204" charset="0"/>
            </a:endParaRP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341972" y="266700"/>
            <a:ext cx="8910474" cy="6529480"/>
          </a:xfrm>
          <a:prstGeom prst="rect">
            <a:avLst/>
          </a:prstGeom>
        </p:spPr>
        <p:txBody>
          <a:bodyPr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TRIPS AND VISITORS</a:t>
            </a:r>
          </a:p>
          <a:p>
            <a:pPr algn="l">
              <a:lnSpc>
                <a:spcPts val="5120"/>
              </a:lnSpc>
            </a:pPr>
            <a:endParaRPr lang="en-US" sz="3000" dirty="0">
              <a:solidFill>
                <a:srgbClr val="000000"/>
              </a:solidFill>
              <a:latin typeface="Beautiful"/>
              <a:ea typeface="Beautiful"/>
              <a:cs typeface="Beautiful"/>
              <a:sym typeface="Beautiful"/>
            </a:endParaRPr>
          </a:p>
          <a:p>
            <a:pPr algn="l" rtl="0" fontAlgn="base"/>
            <a:r>
              <a:rPr lang="en-GB" sz="3000" b="0" i="0" dirty="0">
                <a:solidFill>
                  <a:srgbClr val="404040"/>
                </a:solidFill>
                <a:effectLst/>
                <a:latin typeface="Trebuchet MS" panose="020B0603020202020204" pitchFamily="34" charset="0"/>
              </a:rPr>
              <a:t>Autumn: </a:t>
            </a:r>
            <a:r>
              <a:rPr lang="en-US" sz="3000" b="0" i="0" dirty="0">
                <a:solidFill>
                  <a:srgbClr val="000000"/>
                </a:solidFill>
                <a:effectLst/>
                <a:latin typeface="Trebuchet MS" panose="020B0603020202020204" pitchFamily="34" charset="0"/>
              </a:rPr>
              <a:t>​</a:t>
            </a:r>
            <a:endParaRPr lang="en-US" sz="30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3000" b="0" i="0" u="none" strike="noStrike" dirty="0">
                <a:solidFill>
                  <a:srgbClr val="404040"/>
                </a:solidFill>
                <a:effectLst/>
                <a:latin typeface="Trebuchet MS" panose="020B0603020202020204" pitchFamily="34" charset="0"/>
              </a:rPr>
              <a:t>Visitor: Tim West - a drama &amp; literacy workshop. </a:t>
            </a:r>
            <a:r>
              <a:rPr lang="en-US" sz="3000" b="0" i="0" dirty="0">
                <a:solidFill>
                  <a:srgbClr val="000000"/>
                </a:solidFill>
                <a:effectLst/>
                <a:latin typeface="Trebuchet MS" panose="020B0603020202020204" pitchFamily="34" charset="0"/>
              </a:rPr>
              <a:t>​</a:t>
            </a:r>
            <a:endParaRPr lang="en-US" sz="30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3000" b="0" i="0" u="none" strike="noStrike" dirty="0">
                <a:solidFill>
                  <a:srgbClr val="404040"/>
                </a:solidFill>
                <a:effectLst/>
                <a:latin typeface="Trebuchet MS" panose="020B0603020202020204" pitchFamily="34" charset="0"/>
              </a:rPr>
              <a:t>Trip: Trip to the church to explore how they prepare for Christmas.</a:t>
            </a:r>
            <a:r>
              <a:rPr lang="en-US" sz="3000" b="0" i="0" dirty="0">
                <a:solidFill>
                  <a:srgbClr val="000000"/>
                </a:solidFill>
                <a:effectLst/>
                <a:latin typeface="Trebuchet MS" panose="020B0603020202020204" pitchFamily="34" charset="0"/>
              </a:rPr>
              <a:t>​</a:t>
            </a:r>
            <a:endParaRPr lang="en-US" sz="3000" b="0" i="0" dirty="0">
              <a:solidFill>
                <a:srgbClr val="000000"/>
              </a:solidFill>
              <a:effectLst/>
              <a:latin typeface="Arial" panose="020B0604020202020204" pitchFamily="34" charset="0"/>
            </a:endParaRPr>
          </a:p>
          <a:p>
            <a:pPr algn="l" rtl="0" fontAlgn="base"/>
            <a:r>
              <a:rPr lang="en-GB" sz="3000" b="0" i="0" dirty="0">
                <a:solidFill>
                  <a:srgbClr val="000000"/>
                </a:solidFill>
                <a:effectLst/>
                <a:latin typeface="Trebuchet MS" panose="020B0603020202020204" pitchFamily="34" charset="0"/>
              </a:rPr>
              <a:t>​</a:t>
            </a:r>
            <a:endParaRPr lang="en-GB" sz="30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3000" b="0" i="0" dirty="0">
                <a:solidFill>
                  <a:srgbClr val="404040"/>
                </a:solidFill>
                <a:effectLst/>
                <a:latin typeface="Trebuchet MS" panose="020B0603020202020204" pitchFamily="34" charset="0"/>
              </a:rPr>
              <a:t>Summer:</a:t>
            </a:r>
            <a:r>
              <a:rPr lang="en-US" sz="3000" b="0" i="0" dirty="0">
                <a:solidFill>
                  <a:srgbClr val="000000"/>
                </a:solidFill>
                <a:effectLst/>
                <a:latin typeface="Trebuchet MS" panose="020B0603020202020204" pitchFamily="34" charset="0"/>
              </a:rPr>
              <a:t>​</a:t>
            </a:r>
            <a:endParaRPr lang="en-US" sz="30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3000" b="0" i="0" u="none" strike="noStrike" dirty="0">
                <a:solidFill>
                  <a:srgbClr val="404040"/>
                </a:solidFill>
                <a:effectLst/>
                <a:latin typeface="Trebuchet MS" panose="020B0603020202020204" pitchFamily="34" charset="0"/>
              </a:rPr>
              <a:t>Trip: 'Habitats' Trip (Cost </a:t>
            </a:r>
            <a:r>
              <a:rPr lang="en-GB" sz="3000" b="0" i="0" u="none" strike="noStrike" dirty="0" err="1">
                <a:solidFill>
                  <a:srgbClr val="404040"/>
                </a:solidFill>
                <a:effectLst/>
                <a:latin typeface="Trebuchet MS" panose="020B0603020202020204" pitchFamily="34" charset="0"/>
              </a:rPr>
              <a:t>Approx</a:t>
            </a:r>
            <a:r>
              <a:rPr lang="en-GB" sz="3000" b="0" i="0" u="none" strike="noStrike" dirty="0">
                <a:solidFill>
                  <a:srgbClr val="404040"/>
                </a:solidFill>
                <a:effectLst/>
                <a:latin typeface="Trebuchet MS" panose="020B0603020202020204" pitchFamily="34" charset="0"/>
              </a:rPr>
              <a:t> £20)</a:t>
            </a:r>
            <a:r>
              <a:rPr lang="en-US" sz="3000" b="0" i="0" dirty="0">
                <a:solidFill>
                  <a:srgbClr val="000000"/>
                </a:solidFill>
                <a:effectLst/>
                <a:latin typeface="Trebuchet MS" panose="020B0603020202020204" pitchFamily="34" charset="0"/>
              </a:rPr>
              <a:t>​</a:t>
            </a:r>
            <a:endParaRPr lang="en-US" sz="30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3000" b="0" i="0" u="none" strike="noStrike" dirty="0">
                <a:solidFill>
                  <a:srgbClr val="404040"/>
                </a:solidFill>
                <a:effectLst/>
                <a:latin typeface="Trebuchet MS" panose="020B0603020202020204" pitchFamily="34" charset="0"/>
              </a:rPr>
              <a:t>Local Trip: Hillhouse woods.</a:t>
            </a:r>
            <a:endParaRPr lang="en-US" sz="3000" b="0" i="0" dirty="0">
              <a:solidFill>
                <a:srgbClr val="000000"/>
              </a:solidFill>
              <a:effectLst/>
              <a:latin typeface="Arial" panose="020B0604020202020204" pitchFamily="34" charset="0"/>
            </a:endParaRPr>
          </a:p>
          <a:p>
            <a:pPr algn="l">
              <a:lnSpc>
                <a:spcPts val="5120"/>
              </a:lnSpc>
            </a:pPr>
            <a:endParaRPr lang="en-US" sz="4266" dirty="0">
              <a:solidFill>
                <a:srgbClr val="000000"/>
              </a:solidFill>
              <a:latin typeface="Beautiful"/>
              <a:ea typeface="Beautiful"/>
              <a:cs typeface="Beautiful"/>
              <a:sym typeface="Beautiful"/>
            </a:endParaRPr>
          </a:p>
          <a:p>
            <a:pPr algn="l">
              <a:lnSpc>
                <a:spcPts val="3455"/>
              </a:lnSpc>
            </a:pPr>
            <a:endParaRPr lang="en-US" sz="4266" dirty="0">
              <a:solidFill>
                <a:srgbClr val="000000"/>
              </a:solidFill>
              <a:latin typeface="Beautiful"/>
              <a:ea typeface="Beautiful"/>
              <a:cs typeface="Beautiful"/>
              <a:sym typeface="Beautiful"/>
            </a:endParaRPr>
          </a:p>
          <a:p>
            <a:pPr algn="l">
              <a:lnSpc>
                <a:spcPts val="3455"/>
              </a:lnSpc>
            </a:pPr>
            <a:endParaRPr lang="en-US" sz="2879"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45196"/>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HOME LEARNING</a:t>
              </a:r>
            </a:p>
          </p:txBody>
        </p:sp>
      </p:grpSp>
      <p:sp>
        <p:nvSpPr>
          <p:cNvPr id="6" name="TextBox 6"/>
          <p:cNvSpPr txBox="1"/>
          <p:nvPr/>
        </p:nvSpPr>
        <p:spPr>
          <a:xfrm>
            <a:off x="497418" y="1008125"/>
            <a:ext cx="8758765" cy="5187446"/>
          </a:xfrm>
          <a:prstGeom prst="rect">
            <a:avLst/>
          </a:prstGeom>
        </p:spPr>
        <p:txBody>
          <a:bodyPr lIns="0" tIns="0" rIns="0" bIns="0" rtlCol="0" anchor="t">
            <a:spAutoFit/>
          </a:bodyPr>
          <a:lstStyle/>
          <a:p>
            <a:pPr algn="l">
              <a:lnSpc>
                <a:spcPts val="2879"/>
              </a:lnSpc>
            </a:pPr>
            <a:r>
              <a:rPr lang="en-US" sz="2400" dirty="0">
                <a:solidFill>
                  <a:srgbClr val="000000"/>
                </a:solidFill>
                <a:latin typeface="Quicksand"/>
                <a:ea typeface="Quicksand"/>
                <a:cs typeface="Quicksand"/>
                <a:sym typeface="Quicksand"/>
              </a:rPr>
              <a:t>Reading – Regular reading to an adult at home, at least 5 times each week, using a circled H to show a ‘home read’ in diaries</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Spelling – We will send home some half termly spellings to practice at home. These will be tested in the last week of each half term.</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err="1">
                <a:solidFill>
                  <a:srgbClr val="000000"/>
                </a:solidFill>
                <a:latin typeface="Quicksand"/>
                <a:ea typeface="Quicksand"/>
                <a:cs typeface="Quicksand"/>
                <a:sym typeface="Quicksand"/>
              </a:rPr>
              <a:t>Maths</a:t>
            </a:r>
            <a:r>
              <a:rPr lang="en-US" sz="2400" dirty="0">
                <a:solidFill>
                  <a:srgbClr val="000000"/>
                </a:solidFill>
                <a:latin typeface="Quicksand"/>
                <a:ea typeface="Quicksand"/>
                <a:cs typeface="Quicksand"/>
                <a:sym typeface="Quicksand"/>
              </a:rPr>
              <a:t> – We will send home a login for </a:t>
            </a:r>
            <a:r>
              <a:rPr lang="en-US" sz="2400" dirty="0" err="1">
                <a:solidFill>
                  <a:srgbClr val="000000"/>
                </a:solidFill>
                <a:latin typeface="Quicksand"/>
                <a:ea typeface="Quicksand"/>
                <a:cs typeface="Quicksand"/>
                <a:sym typeface="Quicksand"/>
              </a:rPr>
              <a:t>Numbots</a:t>
            </a:r>
            <a:r>
              <a:rPr lang="en-US" sz="2400" dirty="0">
                <a:solidFill>
                  <a:srgbClr val="000000"/>
                </a:solidFill>
                <a:latin typeface="Quicksand"/>
                <a:ea typeface="Quicksand"/>
                <a:cs typeface="Quicksand"/>
                <a:sym typeface="Quicksand"/>
              </a:rPr>
              <a:t> and Purple Mash in reading diaries. Both of these websites have lots of fun activities for your child to complete.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Theme – There may be the occasional project for children to complete to help enrich our theme and learning in school. </a:t>
            </a:r>
          </a:p>
        </p:txBody>
      </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21490" y="1869443"/>
            <a:ext cx="3334102" cy="4709360"/>
            <a:chOff x="0" y="0"/>
            <a:chExt cx="4445470" cy="6279147"/>
          </a:xfrm>
        </p:grpSpPr>
        <p:sp>
          <p:nvSpPr>
            <p:cNvPr id="4" name="Freeform 4"/>
            <p:cNvSpPr/>
            <p:nvPr/>
          </p:nvSpPr>
          <p:spPr>
            <a:xfrm>
              <a:off x="0" y="0"/>
              <a:ext cx="4445508" cy="6279134"/>
            </a:xfrm>
            <a:custGeom>
              <a:avLst/>
              <a:gdLst/>
              <a:ahLst/>
              <a:cxnLst/>
              <a:rect l="l" t="t" r="r" b="b"/>
              <a:pathLst>
                <a:path w="4445508" h="6279134">
                  <a:moveTo>
                    <a:pt x="0" y="0"/>
                  </a:moveTo>
                  <a:lnTo>
                    <a:pt x="4445508" y="0"/>
                  </a:lnTo>
                  <a:lnTo>
                    <a:pt x="4445508" y="6279134"/>
                  </a:lnTo>
                  <a:lnTo>
                    <a:pt x="0" y="6279134"/>
                  </a:lnTo>
                  <a:lnTo>
                    <a:pt x="0" y="0"/>
                  </a:lnTo>
                  <a:close/>
                </a:path>
              </a:pathLst>
            </a:custGeom>
            <a:blipFill>
              <a:blip r:embed="rId3"/>
              <a:stretch>
                <a:fillRect/>
              </a:stretch>
            </a:blipFill>
          </p:spPr>
        </p:sp>
      </p:grpSp>
      <p:grpSp>
        <p:nvGrpSpPr>
          <p:cNvPr id="5" name="Group 5"/>
          <p:cNvGrpSpPr/>
          <p:nvPr/>
        </p:nvGrpSpPr>
        <p:grpSpPr>
          <a:xfrm>
            <a:off x="729348" y="273849"/>
            <a:ext cx="7355110" cy="1527268"/>
            <a:chOff x="0" y="0"/>
            <a:chExt cx="9806813" cy="2036358"/>
          </a:xfrm>
        </p:grpSpPr>
        <p:sp>
          <p:nvSpPr>
            <p:cNvPr id="6" name="Freeform 6"/>
            <p:cNvSpPr/>
            <p:nvPr/>
          </p:nvSpPr>
          <p:spPr>
            <a:xfrm>
              <a:off x="0" y="0"/>
              <a:ext cx="9806811" cy="2036359"/>
            </a:xfrm>
            <a:custGeom>
              <a:avLst/>
              <a:gdLst/>
              <a:ahLst/>
              <a:cxnLst/>
              <a:rect l="l" t="t" r="r" b="b"/>
              <a:pathLst>
                <a:path w="9806811" h="2036359">
                  <a:moveTo>
                    <a:pt x="0" y="0"/>
                  </a:moveTo>
                  <a:lnTo>
                    <a:pt x="9806811" y="0"/>
                  </a:lnTo>
                  <a:lnTo>
                    <a:pt x="9806811" y="2036359"/>
                  </a:lnTo>
                  <a:lnTo>
                    <a:pt x="0" y="2036359"/>
                  </a:lnTo>
                  <a:close/>
                </a:path>
              </a:pathLst>
            </a:custGeom>
            <a:blipFill>
              <a:blip r:embed="rId4">
                <a:alphaModFix amt="0"/>
              </a:blip>
              <a:stretch>
                <a:fillRect t="-58026" b="-29647"/>
              </a:stretch>
            </a:blipFill>
          </p:spPr>
        </p:sp>
        <p:sp>
          <p:nvSpPr>
            <p:cNvPr id="7" name="TextBox 7"/>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8" name="TextBox 8"/>
          <p:cNvSpPr txBox="1"/>
          <p:nvPr/>
        </p:nvSpPr>
        <p:spPr>
          <a:xfrm>
            <a:off x="4406903" y="2522858"/>
            <a:ext cx="3208525" cy="3267075"/>
          </a:xfrm>
          <a:prstGeom prst="rect">
            <a:avLst/>
          </a:prstGeom>
        </p:spPr>
        <p:txBody>
          <a:bodyPr lIns="0" tIns="0" rIns="0" bIns="0" rtlCol="0" anchor="t">
            <a:spAutoFit/>
          </a:bodyPr>
          <a:lstStyle/>
          <a:p>
            <a:pPr algn="ctr">
              <a:lnSpc>
                <a:spcPts val="2879"/>
              </a:lnSpc>
            </a:pPr>
            <a:r>
              <a:rPr lang="en-US" sz="2400">
                <a:solidFill>
                  <a:srgbClr val="000000"/>
                </a:solidFill>
                <a:latin typeface="Quicksand"/>
                <a:ea typeface="Quicksand"/>
                <a:cs typeface="Quicksand"/>
                <a:sym typeface="Quicksand"/>
              </a:rPr>
              <a:t>Our Behaviour and Relationships Policy is based on this simple code of conduct where we promote ‘Being Safe, Being Kind, Being Respectful’ every day at Heathlands.</a:t>
            </a:r>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1183" y="283920"/>
            <a:ext cx="7355110" cy="1527268"/>
            <a:chOff x="0" y="0"/>
            <a:chExt cx="9806813" cy="2036358"/>
          </a:xfrm>
        </p:grpSpPr>
        <p:sp>
          <p:nvSpPr>
            <p:cNvPr id="4" name="Freeform 4"/>
            <p:cNvSpPr/>
            <p:nvPr/>
          </p:nvSpPr>
          <p:spPr>
            <a:xfrm>
              <a:off x="0" y="0"/>
              <a:ext cx="9806811" cy="2036352"/>
            </a:xfrm>
            <a:custGeom>
              <a:avLst/>
              <a:gdLst/>
              <a:ahLst/>
              <a:cxnLst/>
              <a:rect l="l" t="t" r="r" b="b"/>
              <a:pathLst>
                <a:path w="9806811" h="2036352">
                  <a:moveTo>
                    <a:pt x="0" y="0"/>
                  </a:moveTo>
                  <a:lnTo>
                    <a:pt x="9806811" y="0"/>
                  </a:lnTo>
                  <a:lnTo>
                    <a:pt x="9806811" y="2036352"/>
                  </a:lnTo>
                  <a:lnTo>
                    <a:pt x="0" y="2036352"/>
                  </a:lnTo>
                  <a:close/>
                </a:path>
              </a:pathLst>
            </a:custGeom>
            <a:blipFill>
              <a:blip r:embed="rId3">
                <a:alphaModFix amt="0"/>
              </a:blip>
              <a:stretch>
                <a:fillRect t="-58459" b="-29215"/>
              </a:stretch>
            </a:blipFill>
          </p:spPr>
        </p:sp>
        <p:sp>
          <p:nvSpPr>
            <p:cNvPr id="5" name="TextBox 5"/>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6" name="TextBox 6"/>
          <p:cNvSpPr txBox="1"/>
          <p:nvPr/>
        </p:nvSpPr>
        <p:spPr>
          <a:xfrm>
            <a:off x="507392" y="2062162"/>
            <a:ext cx="8738816" cy="3267075"/>
          </a:xfrm>
          <a:prstGeom prst="rect">
            <a:avLst/>
          </a:prstGeom>
        </p:spPr>
        <p:txBody>
          <a:bodyPr lIns="0" tIns="0" rIns="0" bIns="0" rtlCol="0" anchor="t">
            <a:spAutoFit/>
          </a:bodyPr>
          <a:lstStyle/>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Class marbles awarded for the class – this could be for anything from excellent lining up and great manners to a wonderful </a:t>
            </a:r>
            <a:r>
              <a:rPr lang="en-US" sz="2400" dirty="0" err="1">
                <a:solidFill>
                  <a:srgbClr val="000000"/>
                </a:solidFill>
                <a:latin typeface="Quicksand"/>
                <a:ea typeface="Quicksand"/>
                <a:cs typeface="Quicksand"/>
                <a:sym typeface="Quicksand"/>
              </a:rPr>
              <a:t>maths</a:t>
            </a:r>
            <a:r>
              <a:rPr lang="en-US" sz="2400" dirty="0">
                <a:solidFill>
                  <a:srgbClr val="000000"/>
                </a:solidFill>
                <a:latin typeface="Quicksand"/>
                <a:ea typeface="Quicksand"/>
                <a:cs typeface="Quicksand"/>
                <a:sym typeface="Quicksand"/>
              </a:rPr>
              <a:t> lesson or seeing brilliant teamwork.</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Any child who goes above and beyond in demonstrating our Core Values, embracing our Visible Learning ethos, or consistently making the right choices can be awarded a Celebration Certificate by any adult in school, at any time. These certificates will be displayed in classrooms and sent home at the end of each week.</a:t>
            </a:r>
          </a:p>
        </p:txBody>
      </p:sp>
      <p:grpSp>
        <p:nvGrpSpPr>
          <p:cNvPr id="7" name="Group 7"/>
          <p:cNvGrpSpPr/>
          <p:nvPr/>
        </p:nvGrpSpPr>
        <p:grpSpPr>
          <a:xfrm>
            <a:off x="758190" y="5393726"/>
            <a:ext cx="8048770" cy="1823404"/>
            <a:chOff x="0" y="0"/>
            <a:chExt cx="7577468" cy="1716634"/>
          </a:xfrm>
        </p:grpSpPr>
        <p:sp>
          <p:nvSpPr>
            <p:cNvPr id="8" name="Freeform 8"/>
            <p:cNvSpPr/>
            <p:nvPr/>
          </p:nvSpPr>
          <p:spPr>
            <a:xfrm>
              <a:off x="0" y="0"/>
              <a:ext cx="7577455" cy="1716659"/>
            </a:xfrm>
            <a:custGeom>
              <a:avLst/>
              <a:gdLst/>
              <a:ahLst/>
              <a:cxnLst/>
              <a:rect l="l" t="t" r="r" b="b"/>
              <a:pathLst>
                <a:path w="7577455" h="1716659">
                  <a:moveTo>
                    <a:pt x="0" y="0"/>
                  </a:moveTo>
                  <a:lnTo>
                    <a:pt x="7577455" y="0"/>
                  </a:lnTo>
                  <a:lnTo>
                    <a:pt x="7577455" y="1716659"/>
                  </a:lnTo>
                  <a:lnTo>
                    <a:pt x="0" y="1716659"/>
                  </a:lnTo>
                  <a:lnTo>
                    <a:pt x="0" y="0"/>
                  </a:lnTo>
                  <a:close/>
                </a:path>
              </a:pathLst>
            </a:custGeom>
            <a:blipFill>
              <a:blip r:embed="rId4"/>
              <a:stretch>
                <a:fillRect l="-28" r="-28" b="1"/>
              </a:stretch>
            </a:blipFill>
          </p:spPr>
        </p:sp>
      </p:gr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31520" y="38168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VISIBLE LEARNING</a:t>
              </a:r>
            </a:p>
          </p:txBody>
        </p:sp>
      </p:grpSp>
      <p:grpSp>
        <p:nvGrpSpPr>
          <p:cNvPr id="6" name="Group 6"/>
          <p:cNvGrpSpPr/>
          <p:nvPr/>
        </p:nvGrpSpPr>
        <p:grpSpPr>
          <a:xfrm>
            <a:off x="1833215" y="1714744"/>
            <a:ext cx="6087170" cy="4389120"/>
            <a:chOff x="0" y="0"/>
            <a:chExt cx="8116227" cy="5852160"/>
          </a:xfrm>
        </p:grpSpPr>
        <p:sp>
          <p:nvSpPr>
            <p:cNvPr id="7" name="Freeform 7"/>
            <p:cNvSpPr/>
            <p:nvPr/>
          </p:nvSpPr>
          <p:spPr>
            <a:xfrm>
              <a:off x="0" y="0"/>
              <a:ext cx="8116189" cy="5852160"/>
            </a:xfrm>
            <a:custGeom>
              <a:avLst/>
              <a:gdLst/>
              <a:ahLst/>
              <a:cxnLst/>
              <a:rect l="l" t="t" r="r" b="b"/>
              <a:pathLst>
                <a:path w="8116189" h="5852160">
                  <a:moveTo>
                    <a:pt x="0" y="0"/>
                  </a:moveTo>
                  <a:lnTo>
                    <a:pt x="8116189" y="0"/>
                  </a:lnTo>
                  <a:lnTo>
                    <a:pt x="8116189" y="5852160"/>
                  </a:lnTo>
                  <a:lnTo>
                    <a:pt x="0" y="5852160"/>
                  </a:lnTo>
                  <a:lnTo>
                    <a:pt x="0" y="0"/>
                  </a:lnTo>
                  <a:close/>
                </a:path>
              </a:pathLst>
            </a:custGeom>
            <a:blipFill>
              <a:blip r:embed="rId4"/>
              <a:stretch>
                <a:fillRect/>
              </a:stretch>
            </a:blipFill>
          </p:spPr>
        </p:sp>
      </p:gr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54606" y="181353"/>
            <a:ext cx="7355110" cy="1100334"/>
            <a:chOff x="0" y="0"/>
            <a:chExt cx="9806813" cy="1467112"/>
          </a:xfrm>
        </p:grpSpPr>
        <p:sp>
          <p:nvSpPr>
            <p:cNvPr id="4" name="Freeform 4"/>
            <p:cNvSpPr/>
            <p:nvPr/>
          </p:nvSpPr>
          <p:spPr>
            <a:xfrm>
              <a:off x="0" y="0"/>
              <a:ext cx="9806811" cy="1467107"/>
            </a:xfrm>
            <a:custGeom>
              <a:avLst/>
              <a:gdLst/>
              <a:ahLst/>
              <a:cxnLst/>
              <a:rect l="l" t="t" r="r" b="b"/>
              <a:pathLst>
                <a:path w="9806811" h="1467107">
                  <a:moveTo>
                    <a:pt x="0" y="0"/>
                  </a:moveTo>
                  <a:lnTo>
                    <a:pt x="9806811" y="0"/>
                  </a:lnTo>
                  <a:lnTo>
                    <a:pt x="9806811" y="1467107"/>
                  </a:lnTo>
                  <a:lnTo>
                    <a:pt x="0" y="1467107"/>
                  </a:lnTo>
                  <a:close/>
                </a:path>
              </a:pathLst>
            </a:custGeom>
            <a:blipFill>
              <a:blip r:embed="rId3">
                <a:alphaModFix amt="0"/>
              </a:blip>
              <a:stretch>
                <a:fillRect t="-80246" b="-80247"/>
              </a:stretch>
            </a:blipFill>
          </p:spPr>
        </p:sp>
        <p:sp>
          <p:nvSpPr>
            <p:cNvPr id="5" name="TextBox 5"/>
            <p:cNvSpPr txBox="1"/>
            <p:nvPr/>
          </p:nvSpPr>
          <p:spPr>
            <a:xfrm>
              <a:off x="0" y="47625"/>
              <a:ext cx="9806813" cy="1419487"/>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DAILY LIFE IN YEAR 2</a:t>
              </a:r>
            </a:p>
          </p:txBody>
        </p:sp>
      </p:grpSp>
      <p:sp>
        <p:nvSpPr>
          <p:cNvPr id="6" name="TextBox 6"/>
          <p:cNvSpPr txBox="1"/>
          <p:nvPr/>
        </p:nvSpPr>
        <p:spPr>
          <a:xfrm>
            <a:off x="538477" y="1414758"/>
            <a:ext cx="8706621" cy="5458998"/>
          </a:xfrm>
          <a:prstGeom prst="rect">
            <a:avLst/>
          </a:prstGeom>
        </p:spPr>
        <p:txBody>
          <a:bodyPr lIns="0" tIns="0" rIns="0" bIns="0" rtlCol="0" anchor="t">
            <a:spAutoFit/>
          </a:bodyPr>
          <a:lstStyle/>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Book bag every day with reading books and reading diary.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Please name all clothes.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Suitable clothes for outdoors: coat, gloves, sunhat, named sun cream, etc.</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A named water bottle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Please ensure children come to school in PE kit on PE days (these will be shared each term) – this may be outside so please ensure they have enough layers to keep warm!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Snacks: We are a healthy school and in EYFS and KS1 the children are all provided with a piece of fruit for their breaktime snack. We encourage all children to have this but understand that some children may not like what’s on offer. As a result, they can bring in their own snack but please ensure it is healthy and nut free.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Where appropriate, please encourage your children to leave their</a:t>
            </a:r>
          </a:p>
          <a:p>
            <a:pPr marL="237214" lvl="1" indent="-118607" algn="just">
              <a:lnSpc>
                <a:spcPts val="2768"/>
              </a:lnSpc>
            </a:pPr>
            <a:r>
              <a:rPr lang="en-US" sz="1752" dirty="0">
                <a:solidFill>
                  <a:srgbClr val="000000"/>
                </a:solidFill>
                <a:latin typeface="Quicksand"/>
                <a:ea typeface="Quicksand"/>
                <a:cs typeface="Quicksand"/>
                <a:sym typeface="Quicksand"/>
              </a:rPr>
              <a:t>own toys at home.</a:t>
            </a:r>
          </a:p>
          <a:p>
            <a:pPr marL="237214" lvl="1" indent="-118607" algn="just">
              <a:lnSpc>
                <a:spcPts val="2768"/>
              </a:lnSpc>
            </a:pPr>
            <a:r>
              <a:rPr lang="en-US" sz="1752" dirty="0">
                <a:solidFill>
                  <a:srgbClr val="000000"/>
                </a:solidFill>
                <a:latin typeface="Quicksand"/>
                <a:ea typeface="Quicksand"/>
                <a:cs typeface="Quicksand"/>
                <a:sym typeface="Quicksand"/>
              </a:rPr>
              <a:t>SHOW AND TELL - If your child has some learning they have done at home or anything related to the topic we would be more than happy to see it!</a:t>
            </a:r>
          </a:p>
          <a:p>
            <a:pPr marL="237214" lvl="1" indent="-118607" algn="l">
              <a:lnSpc>
                <a:spcPts val="2768"/>
              </a:lnSpc>
            </a:pPr>
            <a:endParaRPr lang="en-US" sz="1752"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25117" y="6868"/>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MAKING CONTACT</a:t>
              </a:r>
            </a:p>
          </p:txBody>
        </p:sp>
      </p:grpSp>
      <p:sp>
        <p:nvSpPr>
          <p:cNvPr id="6" name="TextBox 6"/>
          <p:cNvSpPr txBox="1"/>
          <p:nvPr/>
        </p:nvSpPr>
        <p:spPr>
          <a:xfrm>
            <a:off x="325117" y="871129"/>
            <a:ext cx="8696963" cy="6292373"/>
          </a:xfrm>
          <a:prstGeom prst="rect">
            <a:avLst/>
          </a:prstGeom>
        </p:spPr>
        <p:txBody>
          <a:bodyPr lIns="0" tIns="0" rIns="0" bIns="0" rtlCol="0" anchor="t">
            <a:spAutoFit/>
          </a:bodyPr>
          <a:lstStyle/>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Class Dojo – we will use Class Dojo for communication. Teachers will check and reply to messages between the hours of 8:00am and 5:00pm only. However, as teachers are teaching during the day, they may not see messages immediately. </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Alternatively, please make an appointment with the school office and we will try to speak to you as soon as possible or catch us on the gate. </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Should you need to contact the school office please use: </a:t>
            </a:r>
            <a:r>
              <a:rPr lang="en-US" sz="1851" u="sng" dirty="0">
                <a:solidFill>
                  <a:srgbClr val="000000"/>
                </a:solidFill>
                <a:latin typeface="Quicksand"/>
                <a:ea typeface="Quicksand"/>
                <a:cs typeface="Quicksand"/>
                <a:sym typeface="Quicksand"/>
                <a:hlinkClick r:id="rId4" tooltip="mailto:admin@heathlands.essex.sch.uk"/>
              </a:rPr>
              <a:t>admin@heathlands.essex.sch.uk</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If your child is going home with someone other than you, please let us know (in person or via the office). If this is a regular arrangement please let the office know, so they can amend the pick-up sheet.</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If your child is absent for any medical reason, please let the office know as the first port of call. </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All forms of communication between home and school should be in line with our core values of trust, respect, enjoyment, courage and kindness.</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Please do not put personal notes in your child’s reading diary as other adults may see this and we do not check the diaries every day. </a:t>
            </a:r>
          </a:p>
        </p:txBody>
      </p:sp>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57381" y="162563"/>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DATES FOR YOUR DIARY</a:t>
              </a:r>
            </a:p>
          </p:txBody>
        </p:sp>
      </p:grpSp>
      <p:sp>
        <p:nvSpPr>
          <p:cNvPr id="6" name="TextBox 6"/>
          <p:cNvSpPr txBox="1"/>
          <p:nvPr/>
        </p:nvSpPr>
        <p:spPr>
          <a:xfrm>
            <a:off x="568957" y="1437637"/>
            <a:ext cx="7946909" cy="4194081"/>
          </a:xfrm>
          <a:prstGeom prst="rect">
            <a:avLst/>
          </a:prstGeom>
        </p:spPr>
        <p:txBody>
          <a:bodyPr lIns="0" tIns="0" rIns="0" bIns="0" rtlCol="0" anchor="t">
            <a:spAutoFit/>
          </a:bodyPr>
          <a:lstStyle/>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Parent consultations:</a:t>
            </a:r>
          </a:p>
          <a:p>
            <a:pPr marL="1027670" lvl="2" indent="-342557"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20ᵗʰ and 22ⁿᵈ October 2026</a:t>
            </a:r>
          </a:p>
          <a:p>
            <a:pPr marL="1027670" lvl="2" indent="-342557"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9ᵗʰ and 11ᵗʰ February 2027</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Harvest Service: 28ᵗʰ September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Fireworks: 7ᵗʰ November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Christmas Service: 1ˢᵗ December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Easter Service: 24ᵗʰ March 2027</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Sports Day: 16ᵗʰ June 2027</a:t>
            </a:r>
          </a:p>
        </p:txBody>
      </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61d3a04-c32d-4e47-9aa7-d68898fc2db6">
      <Terms xmlns="http://schemas.microsoft.com/office/infopath/2007/PartnerControls"/>
    </lcf76f155ced4ddcb4097134ff3c332f>
    <TaxCatchAll xmlns="115289a3-6344-4c94-a529-4ff4df9bd15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6749F22B0AF44C9CF2E3BFF5EB4744" ma:contentTypeVersion="19" ma:contentTypeDescription="Create a new document." ma:contentTypeScope="" ma:versionID="badc5abe471560f5a070e32fd8db09bf">
  <xsd:schema xmlns:xsd="http://www.w3.org/2001/XMLSchema" xmlns:xs="http://www.w3.org/2001/XMLSchema" xmlns:p="http://schemas.microsoft.com/office/2006/metadata/properties" xmlns:ns2="a61d3a04-c32d-4e47-9aa7-d68898fc2db6" xmlns:ns3="115289a3-6344-4c94-a529-4ff4df9bd150" targetNamespace="http://schemas.microsoft.com/office/2006/metadata/properties" ma:root="true" ma:fieldsID="0715a3937bcf355cb33567b6382f11ef" ns2:_="" ns3:_="">
    <xsd:import namespace="a61d3a04-c32d-4e47-9aa7-d68898fc2db6"/>
    <xsd:import namespace="115289a3-6344-4c94-a529-4ff4df9bd15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1d3a04-c32d-4e47-9aa7-d68898fc2d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014cf5-70f0-4c64-a6e3-89f46a37bd8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5289a3-6344-4c94-a529-4ff4df9bd15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c72b5a4-6d7c-47eb-a4eb-1905abc988d6}" ma:internalName="TaxCatchAll" ma:showField="CatchAllData" ma:web="115289a3-6344-4c94-a529-4ff4df9bd1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38F134-E54F-4A94-8A32-6062976729B1}">
  <ds:schemaRefs>
    <ds:schemaRef ds:uri="http://schemas.microsoft.com/sharepoint/v3/contenttype/forms"/>
  </ds:schemaRefs>
</ds:datastoreItem>
</file>

<file path=customXml/itemProps2.xml><?xml version="1.0" encoding="utf-8"?>
<ds:datastoreItem xmlns:ds="http://schemas.openxmlformats.org/officeDocument/2006/customXml" ds:itemID="{ACF24FB6-5C64-4D89-B5A3-84083B70806B}">
  <ds:schemaRefs>
    <ds:schemaRef ds:uri="115289a3-6344-4c94-a529-4ff4df9bd150"/>
    <ds:schemaRef ds:uri="a61d3a04-c32d-4e47-9aa7-d68898fc2db6"/>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60874C0-7052-42D1-8D4D-80CDEA7E67B6}">
  <ds:schemaRefs>
    <ds:schemaRef ds:uri="115289a3-6344-4c94-a529-4ff4df9bd150"/>
    <ds:schemaRef ds:uri="a61d3a04-c32d-4e47-9aa7-d68898fc2d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47</TotalTime>
  <Words>1663</Words>
  <Application>Microsoft Office PowerPoint</Application>
  <PresentationFormat>Custom</PresentationFormat>
  <Paragraphs>130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2026.pptx</dc:title>
  <dc:creator>Mrs Frances</dc:creator>
  <cp:lastModifiedBy>Katie Frances</cp:lastModifiedBy>
  <cp:revision>41</cp:revision>
  <dcterms:created xsi:type="dcterms:W3CDTF">2006-08-16T00:00:00Z</dcterms:created>
  <dcterms:modified xsi:type="dcterms:W3CDTF">2026-07-01T10:12:36Z</dcterms:modified>
  <dc:identifier>DAHMA3OAk2w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0x0101002B6749F22B0AF44C9CF2E3BFF5EB4744</vt:lpwstr>
  </property>
  <property fmtid="{D5CDD505-2E9C-101B-9397-08002B2CF9AE}" pid="3" name="MediaServiceImageTags">
    <vt:lpwstr/>
  </property>
</Properties>
</file>