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3" r:id="rId11"/>
    <p:sldId id="264" r:id="rId12"/>
    <p:sldId id="268" r:id="rId13"/>
    <p:sldId id="269" r:id="rId14"/>
    <p:sldId id="270" r:id="rId15"/>
    <p:sldId id="278" r:id="rId16"/>
    <p:sldId id="271" r:id="rId17"/>
    <p:sldId id="272" r:id="rId18"/>
    <p:sldId id="273" r:id="rId19"/>
    <p:sldId id="274" r:id="rId20"/>
    <p:sldId id="276" r:id="rId21"/>
    <p:sldId id="277" r:id="rId22"/>
  </p:sldIdLst>
  <p:sldSz cx="9753600" cy="7315200"/>
  <p:notesSz cx="6858000" cy="9144000"/>
  <p:embeddedFontLst>
    <p:embeddedFont>
      <p:font typeface="Beauty Salon Sans" panose="020B0604020202020204" charset="-128"/>
      <p:regular r:id="rId23"/>
    </p:embeddedFont>
    <p:embeddedFont>
      <p:font typeface="Beautiful" panose="00000500000000000000" charset="0"/>
      <p:regular r:id="rId24"/>
    </p:embeddedFont>
    <p:embeddedFont>
      <p:font typeface="Quicksand" panose="020B0604020202020204"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C22C7E-B4C7-EBCA-B5EE-25CC94BE58F0}" v="91" dt="2026-07-01T10:25:11.572"/>
    <p1510:client id="{ACB5F6B4-3616-DCCE-4B4D-0C357FA7EEE1}" v="112" dt="2026-07-02T11:55:18.0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5" d="100"/>
          <a:sy n="75" d="100"/>
        </p:scale>
        <p:origin x="152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Hassard" userId="S::tomhassard@heathlands.essex.sch.uk::1638c7e4-57cf-498a-a0e1-e97c1e9d1ffd" providerId="AD" clId="Web-{EA7CEFBF-C756-4810-913A-7F55035EC2AF}"/>
    <pc:docChg chg="modSld">
      <pc:chgData name="Tom Hassard" userId="S::tomhassard@heathlands.essex.sch.uk::1638c7e4-57cf-498a-a0e1-e97c1e9d1ffd" providerId="AD" clId="Web-{EA7CEFBF-C756-4810-913A-7F55035EC2AF}" dt="2026-06-20T20:38:02.318" v="67" actId="20577"/>
      <pc:docMkLst>
        <pc:docMk/>
      </pc:docMkLst>
      <pc:sldChg chg="modSp">
        <pc:chgData name="Tom Hassard" userId="S::tomhassard@heathlands.essex.sch.uk::1638c7e4-57cf-498a-a0e1-e97c1e9d1ffd" providerId="AD" clId="Web-{EA7CEFBF-C756-4810-913A-7F55035EC2AF}" dt="2026-06-20T20:38:02.318" v="67" actId="20577"/>
        <pc:sldMkLst>
          <pc:docMk/>
          <pc:sldMk cId="2155045304" sldId="278"/>
        </pc:sldMkLst>
        <pc:spChg chg="mod">
          <ac:chgData name="Tom Hassard" userId="S::tomhassard@heathlands.essex.sch.uk::1638c7e4-57cf-498a-a0e1-e97c1e9d1ffd" providerId="AD" clId="Web-{EA7CEFBF-C756-4810-913A-7F55035EC2AF}" dt="2026-06-20T20:38:02.318" v="67" actId="20577"/>
          <ac:spMkLst>
            <pc:docMk/>
            <pc:sldMk cId="2155045304" sldId="278"/>
            <ac:spMk id="7" creationId="{9C1F1B19-B58D-48A9-B77A-139D31959BCE}"/>
          </ac:spMkLst>
        </pc:spChg>
      </pc:sldChg>
    </pc:docChg>
  </pc:docChgLst>
  <pc:docChgLst>
    <pc:chgData name="Harriet Brennen" userId="S::harrietbrennen@heathlands.essex.sch.uk::12226597-e499-4bba-bfda-669c5bc76fe6" providerId="AD" clId="Web-{2BC22C7E-B4C7-EBCA-B5EE-25CC94BE58F0}"/>
    <pc:docChg chg="modSld">
      <pc:chgData name="Harriet Brennen" userId="S::harrietbrennen@heathlands.essex.sch.uk::12226597-e499-4bba-bfda-669c5bc76fe6" providerId="AD" clId="Web-{2BC22C7E-B4C7-EBCA-B5EE-25CC94BE58F0}" dt="2026-07-01T10:25:11.556" v="48" actId="20577"/>
      <pc:docMkLst>
        <pc:docMk/>
      </pc:docMkLst>
      <pc:sldChg chg="addSp modSp">
        <pc:chgData name="Harriet Brennen" userId="S::harrietbrennen@heathlands.essex.sch.uk::12226597-e499-4bba-bfda-669c5bc76fe6" providerId="AD" clId="Web-{2BC22C7E-B4C7-EBCA-B5EE-25CC94BE58F0}" dt="2026-07-01T10:21:24.144" v="12" actId="1076"/>
        <pc:sldMkLst>
          <pc:docMk/>
          <pc:sldMk cId="0" sldId="257"/>
        </pc:sldMkLst>
        <pc:spChg chg="mod">
          <ac:chgData name="Harriet Brennen" userId="S::harrietbrennen@heathlands.essex.sch.uk::12226597-e499-4bba-bfda-669c5bc76fe6" providerId="AD" clId="Web-{2BC22C7E-B4C7-EBCA-B5EE-25CC94BE58F0}" dt="2026-07-01T10:20:57.252" v="6" actId="20577"/>
          <ac:spMkLst>
            <pc:docMk/>
            <pc:sldMk cId="0" sldId="257"/>
            <ac:spMk id="3" creationId="{00000000-0000-0000-0000-000000000000}"/>
          </ac:spMkLst>
        </pc:spChg>
        <pc:picChg chg="add mod modCrop">
          <ac:chgData name="Harriet Brennen" userId="S::harrietbrennen@heathlands.essex.sch.uk::12226597-e499-4bba-bfda-669c5bc76fe6" providerId="AD" clId="Web-{2BC22C7E-B4C7-EBCA-B5EE-25CC94BE58F0}" dt="2026-07-01T10:21:24.144" v="12" actId="1076"/>
          <ac:picMkLst>
            <pc:docMk/>
            <pc:sldMk cId="0" sldId="257"/>
            <ac:picMk id="8" creationId="{E6C83AAF-371B-2023-E8E5-9A2250E38F3F}"/>
          </ac:picMkLst>
        </pc:picChg>
      </pc:sldChg>
      <pc:sldChg chg="modSp">
        <pc:chgData name="Harriet Brennen" userId="S::harrietbrennen@heathlands.essex.sch.uk::12226597-e499-4bba-bfda-669c5bc76fe6" providerId="AD" clId="Web-{2BC22C7E-B4C7-EBCA-B5EE-25CC94BE58F0}" dt="2026-07-01T10:21:48.566" v="14" actId="20577"/>
        <pc:sldMkLst>
          <pc:docMk/>
          <pc:sldMk cId="0" sldId="259"/>
        </pc:sldMkLst>
        <pc:spChg chg="mod">
          <ac:chgData name="Harriet Brennen" userId="S::harrietbrennen@heathlands.essex.sch.uk::12226597-e499-4bba-bfda-669c5bc76fe6" providerId="AD" clId="Web-{2BC22C7E-B4C7-EBCA-B5EE-25CC94BE58F0}" dt="2026-07-01T10:21:48.566" v="14" actId="20577"/>
          <ac:spMkLst>
            <pc:docMk/>
            <pc:sldMk cId="0" sldId="259"/>
            <ac:spMk id="6" creationId="{00000000-0000-0000-0000-000000000000}"/>
          </ac:spMkLst>
        </pc:spChg>
      </pc:sldChg>
      <pc:sldChg chg="modSp">
        <pc:chgData name="Harriet Brennen" userId="S::harrietbrennen@heathlands.essex.sch.uk::12226597-e499-4bba-bfda-669c5bc76fe6" providerId="AD" clId="Web-{2BC22C7E-B4C7-EBCA-B5EE-25CC94BE58F0}" dt="2026-07-01T10:23:11.601" v="25"/>
        <pc:sldMkLst>
          <pc:docMk/>
          <pc:sldMk cId="0" sldId="261"/>
        </pc:sldMkLst>
        <pc:spChg chg="mod">
          <ac:chgData name="Harriet Brennen" userId="S::harrietbrennen@heathlands.essex.sch.uk::12226597-e499-4bba-bfda-669c5bc76fe6" providerId="AD" clId="Web-{2BC22C7E-B4C7-EBCA-B5EE-25CC94BE58F0}" dt="2026-07-01T10:23:11.601" v="25"/>
          <ac:spMkLst>
            <pc:docMk/>
            <pc:sldMk cId="0" sldId="261"/>
            <ac:spMk id="6" creationId="{00000000-0000-0000-0000-000000000000}"/>
          </ac:spMkLst>
        </pc:spChg>
      </pc:sldChg>
      <pc:sldChg chg="modSp">
        <pc:chgData name="Harriet Brennen" userId="S::harrietbrennen@heathlands.essex.sch.uk::12226597-e499-4bba-bfda-669c5bc76fe6" providerId="AD" clId="Web-{2BC22C7E-B4C7-EBCA-B5EE-25CC94BE58F0}" dt="2026-07-01T10:24:23.553" v="39" actId="20577"/>
        <pc:sldMkLst>
          <pc:docMk/>
          <pc:sldMk cId="0" sldId="270"/>
        </pc:sldMkLst>
        <pc:spChg chg="mod">
          <ac:chgData name="Harriet Brennen" userId="S::harrietbrennen@heathlands.essex.sch.uk::12226597-e499-4bba-bfda-669c5bc76fe6" providerId="AD" clId="Web-{2BC22C7E-B4C7-EBCA-B5EE-25CC94BE58F0}" dt="2026-07-01T10:24:23.553" v="39" actId="20577"/>
          <ac:spMkLst>
            <pc:docMk/>
            <pc:sldMk cId="0" sldId="270"/>
            <ac:spMk id="3" creationId="{00000000-0000-0000-0000-000000000000}"/>
          </ac:spMkLst>
        </pc:spChg>
      </pc:sldChg>
      <pc:sldChg chg="modSp">
        <pc:chgData name="Harriet Brennen" userId="S::harrietbrennen@heathlands.essex.sch.uk::12226597-e499-4bba-bfda-669c5bc76fe6" providerId="AD" clId="Web-{2BC22C7E-B4C7-EBCA-B5EE-25CC94BE58F0}" dt="2026-07-01T10:25:11.556" v="48" actId="20577"/>
        <pc:sldMkLst>
          <pc:docMk/>
          <pc:sldMk cId="0" sldId="271"/>
        </pc:sldMkLst>
        <pc:spChg chg="mod">
          <ac:chgData name="Harriet Brennen" userId="S::harrietbrennen@heathlands.essex.sch.uk::12226597-e499-4bba-bfda-669c5bc76fe6" providerId="AD" clId="Web-{2BC22C7E-B4C7-EBCA-B5EE-25CC94BE58F0}" dt="2026-07-01T10:25:11.556" v="48" actId="20577"/>
          <ac:spMkLst>
            <pc:docMk/>
            <pc:sldMk cId="0" sldId="271"/>
            <ac:spMk id="6" creationId="{00000000-0000-0000-0000-000000000000}"/>
          </ac:spMkLst>
        </pc:spChg>
      </pc:sldChg>
    </pc:docChg>
  </pc:docChgLst>
  <pc:docChgLst>
    <pc:chgData name="Sally Sandford" userId="S::sallysandford@heathlands.essex.sch.uk::b3c2f2ac-72a9-4e66-a554-27336cec92ee" providerId="AD" clId="Web-{ACB5F6B4-3616-DCCE-4B4D-0C357FA7EEE1}"/>
    <pc:docChg chg="modSld">
      <pc:chgData name="Sally Sandford" userId="S::sallysandford@heathlands.essex.sch.uk::b3c2f2ac-72a9-4e66-a554-27336cec92ee" providerId="AD" clId="Web-{ACB5F6B4-3616-DCCE-4B4D-0C357FA7EEE1}" dt="2026-07-02T11:55:13.792" v="54" actId="20577"/>
      <pc:docMkLst>
        <pc:docMk/>
      </pc:docMkLst>
      <pc:sldChg chg="modSp">
        <pc:chgData name="Sally Sandford" userId="S::sallysandford@heathlands.essex.sch.uk::b3c2f2ac-72a9-4e66-a554-27336cec92ee" providerId="AD" clId="Web-{ACB5F6B4-3616-DCCE-4B4D-0C357FA7EEE1}" dt="2026-07-02T11:55:13.792" v="54" actId="20577"/>
        <pc:sldMkLst>
          <pc:docMk/>
          <pc:sldMk cId="0" sldId="270"/>
        </pc:sldMkLst>
        <pc:spChg chg="mod">
          <ac:chgData name="Sally Sandford" userId="S::sallysandford@heathlands.essex.sch.uk::b3c2f2ac-72a9-4e66-a554-27336cec92ee" providerId="AD" clId="Web-{ACB5F6B4-3616-DCCE-4B4D-0C357FA7EEE1}" dt="2026-07-02T11:55:13.792" v="54" actId="20577"/>
          <ac:spMkLst>
            <pc:docMk/>
            <pc:sldMk cId="0" sldId="270"/>
            <ac:spMk id="3" creationId="{00000000-0000-0000-0000-000000000000}"/>
          </ac:spMkLst>
        </pc:spChg>
      </pc:sldChg>
    </pc:docChg>
  </pc:docChgLst>
  <pc:docChgLst>
    <pc:chgData name="Tom Hassard" userId="S::tomhassard@heathlands.essex.sch.uk::1638c7e4-57cf-498a-a0e1-e97c1e9d1ffd" providerId="AD" clId="Web-{BF41BFDE-3B0F-4540-A548-70E6EBDD11F3}"/>
    <pc:docChg chg="addSld delSld modSld sldOrd">
      <pc:chgData name="Tom Hassard" userId="S::tomhassard@heathlands.essex.sch.uk::1638c7e4-57cf-498a-a0e1-e97c1e9d1ffd" providerId="AD" clId="Web-{BF41BFDE-3B0F-4540-A548-70E6EBDD11F3}" dt="2026-06-20T20:05:40.119" v="84"/>
      <pc:docMkLst>
        <pc:docMk/>
      </pc:docMkLst>
      <pc:sldChg chg="addSp modSp ord">
        <pc:chgData name="Tom Hassard" userId="S::tomhassard@heathlands.essex.sch.uk::1638c7e4-57cf-498a-a0e1-e97c1e9d1ffd" providerId="AD" clId="Web-{BF41BFDE-3B0F-4540-A548-70E6EBDD11F3}" dt="2026-06-20T20:05:25.759" v="83" actId="20577"/>
        <pc:sldMkLst>
          <pc:docMk/>
          <pc:sldMk cId="2155045304" sldId="278"/>
        </pc:sldMkLst>
        <pc:spChg chg="add mod">
          <ac:chgData name="Tom Hassard" userId="S::tomhassard@heathlands.essex.sch.uk::1638c7e4-57cf-498a-a0e1-e97c1e9d1ffd" providerId="AD" clId="Web-{BF41BFDE-3B0F-4540-A548-70E6EBDD11F3}" dt="2026-06-20T20:03:17.834" v="43" actId="1076"/>
          <ac:spMkLst>
            <pc:docMk/>
            <pc:sldMk cId="2155045304" sldId="278"/>
            <ac:spMk id="6" creationId="{5B41D652-E219-9EE7-D901-1BFCF3AEF06F}"/>
          </ac:spMkLst>
        </pc:spChg>
        <pc:spChg chg="mod">
          <ac:chgData name="Tom Hassard" userId="S::tomhassard@heathlands.essex.sch.uk::1638c7e4-57cf-498a-a0e1-e97c1e9d1ffd" providerId="AD" clId="Web-{BF41BFDE-3B0F-4540-A548-70E6EBDD11F3}" dt="2026-06-20T20:05:25.759" v="83" actId="20577"/>
          <ac:spMkLst>
            <pc:docMk/>
            <pc:sldMk cId="2155045304" sldId="278"/>
            <ac:spMk id="7" creationId="{9C1F1B19-B58D-48A9-B77A-139D31959BCE}"/>
          </ac:spMkLst>
        </pc:spChg>
        <pc:grpChg chg="mod">
          <ac:chgData name="Tom Hassard" userId="S::tomhassard@heathlands.essex.sch.uk::1638c7e4-57cf-498a-a0e1-e97c1e9d1ffd" providerId="AD" clId="Web-{BF41BFDE-3B0F-4540-A548-70E6EBDD11F3}" dt="2026-06-20T20:03:49.944" v="49" actId="1076"/>
          <ac:grpSpMkLst>
            <pc:docMk/>
            <pc:sldMk cId="2155045304" sldId="278"/>
            <ac:grpSpMk id="3" creationId="{00000000-0000-0000-0000-000000000000}"/>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heathlands.essex.sch.uk/page/?title=Our+Learning&amp;pid=8"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https://www.pgl.co.uk/Files/DocumentManagerDocuments/Web/Kit%20Lists/PGL-Kit-List-UK.pdf"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mailto:admin@heathlands.essex.sch.uk"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1687571" y="1792700"/>
            <a:ext cx="6378458" cy="565663"/>
          </a:xfrm>
          <a:prstGeom prst="rect">
            <a:avLst/>
          </a:prstGeom>
        </p:spPr>
        <p:txBody>
          <a:bodyPr lIns="0" tIns="0" rIns="0" bIns="0" rtlCol="0" anchor="t">
            <a:spAutoFit/>
          </a:bodyPr>
          <a:lstStyle/>
          <a:p>
            <a:pPr algn="l">
              <a:lnSpc>
                <a:spcPts val="4158"/>
              </a:lnSpc>
              <a:spcBef>
                <a:spcPct val="0"/>
              </a:spcBef>
            </a:pPr>
            <a:r>
              <a:rPr lang="en-US" sz="3465" u="none" strike="noStrike">
                <a:solidFill>
                  <a:srgbClr val="000000"/>
                </a:solidFill>
                <a:latin typeface="Beauty Salon Sans"/>
                <a:ea typeface="Beauty Salon Sans"/>
                <a:cs typeface="Beauty Salon Sans"/>
                <a:sym typeface="Beauty Salon Sans"/>
              </a:rPr>
              <a:t>Helping Everyone Shine Their Light</a:t>
            </a:r>
          </a:p>
        </p:txBody>
      </p:sp>
      <p:grpSp>
        <p:nvGrpSpPr>
          <p:cNvPr id="4" name="Group 4"/>
          <p:cNvGrpSpPr/>
          <p:nvPr/>
        </p:nvGrpSpPr>
        <p:grpSpPr>
          <a:xfrm>
            <a:off x="992654" y="-738579"/>
            <a:ext cx="7768292" cy="2569379"/>
            <a:chOff x="0" y="0"/>
            <a:chExt cx="8284731" cy="2740193"/>
          </a:xfrm>
        </p:grpSpPr>
        <p:sp>
          <p:nvSpPr>
            <p:cNvPr id="5" name="Freeform 5"/>
            <p:cNvSpPr/>
            <p:nvPr/>
          </p:nvSpPr>
          <p:spPr>
            <a:xfrm>
              <a:off x="0" y="0"/>
              <a:ext cx="8284732" cy="2740189"/>
            </a:xfrm>
            <a:custGeom>
              <a:avLst/>
              <a:gdLst/>
              <a:ahLst/>
              <a:cxnLst/>
              <a:rect l="l" t="t" r="r" b="b"/>
              <a:pathLst>
                <a:path w="8284732" h="2740189">
                  <a:moveTo>
                    <a:pt x="0" y="0"/>
                  </a:moveTo>
                  <a:lnTo>
                    <a:pt x="8284732" y="0"/>
                  </a:lnTo>
                  <a:lnTo>
                    <a:pt x="8284732" y="2740189"/>
                  </a:lnTo>
                  <a:lnTo>
                    <a:pt x="0" y="2740189"/>
                  </a:lnTo>
                  <a:close/>
                </a:path>
              </a:pathLst>
            </a:custGeom>
            <a:blipFill>
              <a:blip r:embed="rId3">
                <a:alphaModFix amt="0"/>
              </a:blip>
              <a:stretch>
                <a:fillRect t="-16187" b="-1634"/>
              </a:stretch>
            </a:blipFill>
          </p:spPr>
        </p:sp>
        <p:sp>
          <p:nvSpPr>
            <p:cNvPr id="6" name="TextBox 6"/>
            <p:cNvSpPr txBox="1"/>
            <p:nvPr/>
          </p:nvSpPr>
          <p:spPr>
            <a:xfrm>
              <a:off x="0" y="66675"/>
              <a:ext cx="8284731" cy="2673518"/>
            </a:xfrm>
            <a:prstGeom prst="rect">
              <a:avLst/>
            </a:prstGeom>
          </p:spPr>
          <p:txBody>
            <a:bodyPr lIns="0" tIns="0" rIns="0" bIns="0" rtlCol="0" anchor="b"/>
            <a:lstStyle/>
            <a:p>
              <a:pPr algn="r">
                <a:lnSpc>
                  <a:spcPts val="6220"/>
                </a:lnSpc>
              </a:pPr>
              <a:r>
                <a:rPr lang="en-US" sz="5759" dirty="0">
                  <a:solidFill>
                    <a:srgbClr val="000000"/>
                  </a:solidFill>
                  <a:latin typeface="Beautiful"/>
                  <a:ea typeface="Beautiful"/>
                  <a:cs typeface="Beautiful"/>
                  <a:sym typeface="Beautiful"/>
                </a:rPr>
                <a:t>WELCOME TO YEAR 6</a:t>
              </a:r>
            </a:p>
          </p:txBody>
        </p:sp>
      </p:grpSp>
      <p:grpSp>
        <p:nvGrpSpPr>
          <p:cNvPr id="7" name="Group 7"/>
          <p:cNvGrpSpPr/>
          <p:nvPr/>
        </p:nvGrpSpPr>
        <p:grpSpPr>
          <a:xfrm>
            <a:off x="3318364" y="2590543"/>
            <a:ext cx="3116873" cy="4499854"/>
            <a:chOff x="0" y="0"/>
            <a:chExt cx="2990558" cy="4317492"/>
          </a:xfrm>
        </p:grpSpPr>
        <p:sp>
          <p:nvSpPr>
            <p:cNvPr id="8" name="Freeform 8"/>
            <p:cNvSpPr/>
            <p:nvPr/>
          </p:nvSpPr>
          <p:spPr>
            <a:xfrm>
              <a:off x="0" y="0"/>
              <a:ext cx="2990596" cy="4317492"/>
            </a:xfrm>
            <a:custGeom>
              <a:avLst/>
              <a:gdLst/>
              <a:ahLst/>
              <a:cxnLst/>
              <a:rect l="l" t="t" r="r" b="b"/>
              <a:pathLst>
                <a:path w="2990596" h="4317492">
                  <a:moveTo>
                    <a:pt x="0" y="0"/>
                  </a:moveTo>
                  <a:lnTo>
                    <a:pt x="2990596" y="0"/>
                  </a:lnTo>
                  <a:lnTo>
                    <a:pt x="2990596" y="4317492"/>
                  </a:lnTo>
                  <a:lnTo>
                    <a:pt x="0" y="4317492"/>
                  </a:lnTo>
                  <a:lnTo>
                    <a:pt x="0" y="0"/>
                  </a:lnTo>
                  <a:close/>
                </a:path>
              </a:pathLst>
            </a:custGeom>
            <a:blipFill>
              <a:blip r:embed="rId4"/>
              <a:stretch>
                <a:fillRect r="1"/>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816504" y="5940619"/>
            <a:ext cx="1862726" cy="724686"/>
          </a:xfrm>
          <a:prstGeom prst="rect">
            <a:avLst/>
          </a:prstGeom>
        </p:spPr>
        <p:txBody>
          <a:bodyPr lIns="0" tIns="0" rIns="0" bIns="0" rtlCol="0" anchor="t">
            <a:spAutoFit/>
          </a:bodyPr>
          <a:lstStyle/>
          <a:p>
            <a:pPr algn="ctr">
              <a:lnSpc>
                <a:spcPts val="2879"/>
              </a:lnSpc>
            </a:pPr>
            <a:r>
              <a:rPr lang="en-US" sz="2400" dirty="0" err="1">
                <a:solidFill>
                  <a:srgbClr val="000000"/>
                </a:solidFill>
                <a:latin typeface="Quicksand"/>
                <a:ea typeface="Quicksand"/>
                <a:cs typeface="Quicksand"/>
                <a:sym typeface="Quicksand"/>
              </a:rPr>
              <a:t>Mrs</a:t>
            </a:r>
            <a:r>
              <a:rPr lang="en-US" sz="2400" dirty="0">
                <a:solidFill>
                  <a:srgbClr val="000000"/>
                </a:solidFill>
                <a:latin typeface="Quicksand"/>
                <a:ea typeface="Quicksand"/>
                <a:cs typeface="Quicksand"/>
                <a:sym typeface="Quicksand"/>
              </a:rPr>
              <a:t> Martin</a:t>
            </a:r>
            <a:endParaRPr lang="en-US" dirty="0">
              <a:sym typeface="Quicksand"/>
            </a:endParaRPr>
          </a:p>
          <a:p>
            <a:pPr algn="ctr">
              <a:lnSpc>
                <a:spcPts val="2879"/>
              </a:lnSpc>
            </a:pPr>
            <a:r>
              <a:rPr lang="en-US" sz="2400">
                <a:solidFill>
                  <a:srgbClr val="000000"/>
                </a:solidFill>
                <a:latin typeface="Quicksand"/>
                <a:ea typeface="Quicksand"/>
                <a:cs typeface="Quicksand"/>
                <a:sym typeface="Quicksand"/>
              </a:rPr>
              <a:t>Mon</a:t>
            </a:r>
            <a:r>
              <a:rPr lang="en-US" sz="2400" dirty="0">
                <a:solidFill>
                  <a:srgbClr val="000000"/>
                </a:solidFill>
                <a:latin typeface="Quicksand"/>
                <a:ea typeface="Quicksand"/>
                <a:cs typeface="Quicksand"/>
                <a:sym typeface="Quicksand"/>
              </a:rPr>
              <a:t> </a:t>
            </a:r>
            <a:endParaRPr lang="en-US"/>
          </a:p>
        </p:txBody>
      </p:sp>
      <p:grpSp>
        <p:nvGrpSpPr>
          <p:cNvPr id="4" name="Group 4"/>
          <p:cNvGrpSpPr/>
          <p:nvPr/>
        </p:nvGrpSpPr>
        <p:grpSpPr>
          <a:xfrm>
            <a:off x="252033" y="284206"/>
            <a:ext cx="7163008" cy="946243"/>
            <a:chOff x="0" y="0"/>
            <a:chExt cx="9550677" cy="1261658"/>
          </a:xfrm>
        </p:grpSpPr>
        <p:sp>
          <p:nvSpPr>
            <p:cNvPr id="5" name="Freeform 5"/>
            <p:cNvSpPr/>
            <p:nvPr/>
          </p:nvSpPr>
          <p:spPr>
            <a:xfrm>
              <a:off x="0" y="0"/>
              <a:ext cx="9550682" cy="1261660"/>
            </a:xfrm>
            <a:custGeom>
              <a:avLst/>
              <a:gdLst/>
              <a:ahLst/>
              <a:cxnLst/>
              <a:rect l="l" t="t" r="r" b="b"/>
              <a:pathLst>
                <a:path w="9550682" h="1261660">
                  <a:moveTo>
                    <a:pt x="0" y="0"/>
                  </a:moveTo>
                  <a:lnTo>
                    <a:pt x="9550682" y="0"/>
                  </a:lnTo>
                  <a:lnTo>
                    <a:pt x="9550682" y="1261660"/>
                  </a:lnTo>
                  <a:lnTo>
                    <a:pt x="0" y="1261660"/>
                  </a:lnTo>
                  <a:close/>
                </a:path>
              </a:pathLst>
            </a:custGeom>
            <a:blipFill>
              <a:blip r:embed="rId3">
                <a:alphaModFix amt="0"/>
              </a:blip>
              <a:stretch>
                <a:fillRect t="-77338" r="23531" b="-48245"/>
              </a:stretch>
            </a:blipFill>
          </p:spPr>
        </p:sp>
        <p:sp>
          <p:nvSpPr>
            <p:cNvPr id="6" name="TextBox 6"/>
            <p:cNvSpPr txBox="1"/>
            <p:nvPr/>
          </p:nvSpPr>
          <p:spPr>
            <a:xfrm>
              <a:off x="0" y="47625"/>
              <a:ext cx="9550677" cy="1214033"/>
            </a:xfrm>
            <a:prstGeom prst="rect">
              <a:avLst/>
            </a:prstGeom>
          </p:spPr>
          <p:txBody>
            <a:bodyPr lIns="0" tIns="0" rIns="0" bIns="0" rtlCol="0" anchor="ctr"/>
            <a:lstStyle/>
            <a:p>
              <a:pPr algn="l">
                <a:lnSpc>
                  <a:spcPts val="4608"/>
                </a:lnSpc>
              </a:pPr>
              <a:r>
                <a:rPr lang="en-US" sz="4266" dirty="0">
                  <a:solidFill>
                    <a:srgbClr val="000000"/>
                  </a:solidFill>
                  <a:latin typeface="Beautiful"/>
                  <a:ea typeface="Beautiful"/>
                  <a:cs typeface="Beautiful"/>
                  <a:sym typeface="Beautiful"/>
                </a:rPr>
                <a:t>CEDAR CLASS TEACHER</a:t>
              </a:r>
            </a:p>
          </p:txBody>
        </p:sp>
      </p:grpSp>
      <p:sp>
        <p:nvSpPr>
          <p:cNvPr id="7" name="TextBox 7"/>
          <p:cNvSpPr txBox="1"/>
          <p:nvPr/>
        </p:nvSpPr>
        <p:spPr>
          <a:xfrm>
            <a:off x="226633" y="3571865"/>
            <a:ext cx="8139998" cy="606513"/>
          </a:xfrm>
          <a:prstGeom prst="rect">
            <a:avLst/>
          </a:prstGeom>
        </p:spPr>
        <p:txBody>
          <a:bodyPr wrap="square" lIns="0" tIns="0" rIns="0" bIns="0" rtlCol="0" anchor="t">
            <a:spAutoFit/>
          </a:bodyPr>
          <a:lstStyle/>
          <a:p>
            <a:pPr marL="0" lvl="0" indent="0" algn="l">
              <a:lnSpc>
                <a:spcPts val="4608"/>
              </a:lnSpc>
              <a:spcBef>
                <a:spcPct val="0"/>
              </a:spcBef>
            </a:pPr>
            <a:r>
              <a:rPr lang="en-US" sz="4266" dirty="0">
                <a:solidFill>
                  <a:srgbClr val="000000"/>
                </a:solidFill>
                <a:latin typeface="Beautiful"/>
                <a:ea typeface="Beautiful"/>
                <a:cs typeface="Beautiful"/>
                <a:sym typeface="Beautiful"/>
              </a:rPr>
              <a:t>SYCAMORE</a:t>
            </a:r>
            <a:r>
              <a:rPr lang="en-US" sz="4266" u="none" strike="noStrike" dirty="0">
                <a:solidFill>
                  <a:srgbClr val="000000"/>
                </a:solidFill>
                <a:latin typeface="Beautiful"/>
                <a:ea typeface="Beautiful"/>
                <a:cs typeface="Beautiful"/>
                <a:sym typeface="Beautiful"/>
              </a:rPr>
              <a:t> CLASS TEACHERS</a:t>
            </a:r>
          </a:p>
        </p:txBody>
      </p:sp>
      <p:sp>
        <p:nvSpPr>
          <p:cNvPr id="14" name="TextBox 14"/>
          <p:cNvSpPr txBox="1"/>
          <p:nvPr/>
        </p:nvSpPr>
        <p:spPr>
          <a:xfrm>
            <a:off x="3039628" y="5940619"/>
            <a:ext cx="1587808" cy="1096582"/>
          </a:xfrm>
          <a:prstGeom prst="rect">
            <a:avLst/>
          </a:prstGeom>
        </p:spPr>
        <p:txBody>
          <a:bodyPr lIns="0" tIns="0" rIns="0" bIns="0" rtlCol="0" anchor="t">
            <a:spAutoFit/>
          </a:bodyPr>
          <a:lstStyle/>
          <a:p>
            <a:pPr algn="ctr">
              <a:lnSpc>
                <a:spcPts val="2879"/>
              </a:lnSpc>
            </a:pPr>
            <a:r>
              <a:rPr lang="en-US" sz="2400" dirty="0">
                <a:solidFill>
                  <a:srgbClr val="000000"/>
                </a:solidFill>
                <a:latin typeface="Quicksand"/>
                <a:ea typeface="Quicksand"/>
                <a:cs typeface="Quicksand"/>
                <a:sym typeface="Quicksand"/>
              </a:rPr>
              <a:t>Mrs Sandford</a:t>
            </a:r>
          </a:p>
          <a:p>
            <a:pPr algn="ctr">
              <a:lnSpc>
                <a:spcPts val="2879"/>
              </a:lnSpc>
            </a:pPr>
            <a:r>
              <a:rPr lang="en-US" sz="2400" dirty="0">
                <a:solidFill>
                  <a:srgbClr val="000000"/>
                </a:solidFill>
                <a:latin typeface="Quicksand"/>
                <a:ea typeface="Quicksand"/>
                <a:cs typeface="Quicksand"/>
                <a:sym typeface="Quicksand"/>
              </a:rPr>
              <a:t>Tues- Fri</a:t>
            </a:r>
          </a:p>
        </p:txBody>
      </p:sp>
      <p:sp>
        <p:nvSpPr>
          <p:cNvPr id="15" name="TextBox 15"/>
          <p:cNvSpPr txBox="1"/>
          <p:nvPr/>
        </p:nvSpPr>
        <p:spPr>
          <a:xfrm>
            <a:off x="816504" y="2850842"/>
            <a:ext cx="1967508" cy="352789"/>
          </a:xfrm>
          <a:prstGeom prst="rect">
            <a:avLst/>
          </a:prstGeom>
        </p:spPr>
        <p:txBody>
          <a:bodyPr lIns="0" tIns="0" rIns="0" bIns="0" rtlCol="0" anchor="t">
            <a:spAutoFit/>
          </a:bodyPr>
          <a:lstStyle/>
          <a:p>
            <a:pPr algn="ctr">
              <a:lnSpc>
                <a:spcPts val="2879"/>
              </a:lnSpc>
            </a:pPr>
            <a:r>
              <a:rPr lang="en-US" sz="2400" dirty="0">
                <a:solidFill>
                  <a:srgbClr val="000000"/>
                </a:solidFill>
                <a:latin typeface="Quicksand"/>
                <a:ea typeface="Quicksand"/>
                <a:cs typeface="Quicksand"/>
                <a:sym typeface="Quicksand"/>
              </a:rPr>
              <a:t>Mrs Gibson</a:t>
            </a:r>
          </a:p>
        </p:txBody>
      </p:sp>
      <p:pic>
        <p:nvPicPr>
          <p:cNvPr id="17" name="Picture 16">
            <a:extLst>
              <a:ext uri="{FF2B5EF4-FFF2-40B4-BE49-F238E27FC236}">
                <a16:creationId xmlns:a16="http://schemas.microsoft.com/office/drawing/2014/main" id="{90D2E0EE-1C14-49B9-AB9B-006B17B1D21F}"/>
              </a:ext>
            </a:extLst>
          </p:cNvPr>
          <p:cNvPicPr>
            <a:picLocks noChangeAspect="1"/>
          </p:cNvPicPr>
          <p:nvPr/>
        </p:nvPicPr>
        <p:blipFill>
          <a:blip r:embed="rId4"/>
          <a:stretch>
            <a:fillRect/>
          </a:stretch>
        </p:blipFill>
        <p:spPr>
          <a:xfrm>
            <a:off x="1066800" y="1021792"/>
            <a:ext cx="1330722" cy="1755421"/>
          </a:xfrm>
          <a:prstGeom prst="rect">
            <a:avLst/>
          </a:prstGeom>
        </p:spPr>
      </p:pic>
      <p:pic>
        <p:nvPicPr>
          <p:cNvPr id="19" name="Picture 18">
            <a:extLst>
              <a:ext uri="{FF2B5EF4-FFF2-40B4-BE49-F238E27FC236}">
                <a16:creationId xmlns:a16="http://schemas.microsoft.com/office/drawing/2014/main" id="{78E42EFB-10B1-4861-AE3C-DCD56299A9C3}"/>
              </a:ext>
            </a:extLst>
          </p:cNvPr>
          <p:cNvPicPr>
            <a:picLocks noChangeAspect="1"/>
          </p:cNvPicPr>
          <p:nvPr/>
        </p:nvPicPr>
        <p:blipFill>
          <a:blip r:embed="rId5"/>
          <a:stretch>
            <a:fillRect/>
          </a:stretch>
        </p:blipFill>
        <p:spPr>
          <a:xfrm>
            <a:off x="3137774" y="4114800"/>
            <a:ext cx="1391515" cy="1805899"/>
          </a:xfrm>
          <a:prstGeom prst="rect">
            <a:avLst/>
          </a:prstGeom>
        </p:spPr>
      </p:pic>
      <p:pic>
        <p:nvPicPr>
          <p:cNvPr id="8" name="Picture 7" descr="A person wearing glasses and smiling&#10;&#10;AI-generated content may be incorrect.">
            <a:extLst>
              <a:ext uri="{FF2B5EF4-FFF2-40B4-BE49-F238E27FC236}">
                <a16:creationId xmlns:a16="http://schemas.microsoft.com/office/drawing/2014/main" id="{E6C83AAF-371B-2023-E8E5-9A2250E38F3F}"/>
              </a:ext>
            </a:extLst>
          </p:cNvPr>
          <p:cNvPicPr>
            <a:picLocks noChangeAspect="1"/>
          </p:cNvPicPr>
          <p:nvPr/>
        </p:nvPicPr>
        <p:blipFill>
          <a:blip r:embed="rId6"/>
          <a:srcRect/>
          <a:stretch>
            <a:fillRect/>
          </a:stretch>
        </p:blipFill>
        <p:spPr>
          <a:xfrm>
            <a:off x="1085114" y="4153845"/>
            <a:ext cx="1316264" cy="1762760"/>
          </a:xfrm>
          <a:prstGeom prst="rect">
            <a:avLst/>
          </a:prstGeom>
        </p:spPr>
      </p:pic>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65611" y="100945"/>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SAFEGUARDING TEAM:</a:t>
              </a:r>
            </a:p>
          </p:txBody>
        </p:sp>
      </p:grpSp>
      <p:sp>
        <p:nvSpPr>
          <p:cNvPr id="6" name="TextBox 6"/>
          <p:cNvSpPr txBox="1"/>
          <p:nvPr/>
        </p:nvSpPr>
        <p:spPr>
          <a:xfrm>
            <a:off x="2245919" y="1185272"/>
            <a:ext cx="1852403"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 Crawley</a:t>
            </a:r>
          </a:p>
        </p:txBody>
      </p:sp>
      <p:sp>
        <p:nvSpPr>
          <p:cNvPr id="7" name="TextBox 7"/>
          <p:cNvSpPr txBox="1"/>
          <p:nvPr/>
        </p:nvSpPr>
        <p:spPr>
          <a:xfrm>
            <a:off x="5441033" y="1185272"/>
            <a:ext cx="1546441"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Cork</a:t>
            </a:r>
          </a:p>
        </p:txBody>
      </p:sp>
      <p:sp>
        <p:nvSpPr>
          <p:cNvPr id="8" name="TextBox 8"/>
          <p:cNvSpPr txBox="1"/>
          <p:nvPr/>
        </p:nvSpPr>
        <p:spPr>
          <a:xfrm>
            <a:off x="2109669" y="6432233"/>
            <a:ext cx="2124904"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Brennen</a:t>
            </a:r>
          </a:p>
        </p:txBody>
      </p:sp>
      <p:sp>
        <p:nvSpPr>
          <p:cNvPr id="9" name="TextBox 9"/>
          <p:cNvSpPr txBox="1"/>
          <p:nvPr/>
        </p:nvSpPr>
        <p:spPr>
          <a:xfrm>
            <a:off x="5110858" y="6432233"/>
            <a:ext cx="1876606"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Howells</a:t>
            </a:r>
          </a:p>
        </p:txBody>
      </p:sp>
      <p:grpSp>
        <p:nvGrpSpPr>
          <p:cNvPr id="10" name="Group 10"/>
          <p:cNvGrpSpPr/>
          <p:nvPr/>
        </p:nvGrpSpPr>
        <p:grpSpPr>
          <a:xfrm>
            <a:off x="2191951" y="4024551"/>
            <a:ext cx="1787300" cy="2224830"/>
            <a:chOff x="0" y="0"/>
            <a:chExt cx="2383066" cy="2966441"/>
          </a:xfrm>
        </p:grpSpPr>
        <p:sp>
          <p:nvSpPr>
            <p:cNvPr id="11" name="Freeform 11"/>
            <p:cNvSpPr/>
            <p:nvPr/>
          </p:nvSpPr>
          <p:spPr>
            <a:xfrm>
              <a:off x="0" y="0"/>
              <a:ext cx="2383028" cy="2966466"/>
            </a:xfrm>
            <a:custGeom>
              <a:avLst/>
              <a:gdLst/>
              <a:ahLst/>
              <a:cxnLst/>
              <a:rect l="l" t="t" r="r" b="b"/>
              <a:pathLst>
                <a:path w="2383028" h="2966466">
                  <a:moveTo>
                    <a:pt x="0" y="0"/>
                  </a:moveTo>
                  <a:lnTo>
                    <a:pt x="2383028" y="0"/>
                  </a:lnTo>
                  <a:lnTo>
                    <a:pt x="2383028" y="2966466"/>
                  </a:lnTo>
                  <a:lnTo>
                    <a:pt x="0" y="2966466"/>
                  </a:lnTo>
                  <a:lnTo>
                    <a:pt x="0" y="0"/>
                  </a:lnTo>
                  <a:close/>
                </a:path>
              </a:pathLst>
            </a:custGeom>
            <a:blipFill>
              <a:blip r:embed="rId4"/>
              <a:stretch>
                <a:fillRect l="-1780" r="-1782"/>
              </a:stretch>
            </a:blipFill>
          </p:spPr>
        </p:sp>
      </p:grpSp>
      <p:grpSp>
        <p:nvGrpSpPr>
          <p:cNvPr id="12" name="Group 12"/>
          <p:cNvGrpSpPr/>
          <p:nvPr/>
        </p:nvGrpSpPr>
        <p:grpSpPr>
          <a:xfrm>
            <a:off x="2191951" y="1631290"/>
            <a:ext cx="1787300" cy="2302164"/>
            <a:chOff x="0" y="0"/>
            <a:chExt cx="2383066" cy="3069552"/>
          </a:xfrm>
        </p:grpSpPr>
        <p:sp>
          <p:nvSpPr>
            <p:cNvPr id="13" name="Freeform 13"/>
            <p:cNvSpPr/>
            <p:nvPr/>
          </p:nvSpPr>
          <p:spPr>
            <a:xfrm>
              <a:off x="0" y="0"/>
              <a:ext cx="2383028" cy="3069590"/>
            </a:xfrm>
            <a:custGeom>
              <a:avLst/>
              <a:gdLst/>
              <a:ahLst/>
              <a:cxnLst/>
              <a:rect l="l" t="t" r="r" b="b"/>
              <a:pathLst>
                <a:path w="2383028" h="3069590">
                  <a:moveTo>
                    <a:pt x="0" y="0"/>
                  </a:moveTo>
                  <a:lnTo>
                    <a:pt x="2383028" y="0"/>
                  </a:lnTo>
                  <a:lnTo>
                    <a:pt x="2383028" y="3069590"/>
                  </a:lnTo>
                  <a:lnTo>
                    <a:pt x="0" y="3069590"/>
                  </a:lnTo>
                  <a:lnTo>
                    <a:pt x="0" y="0"/>
                  </a:lnTo>
                  <a:close/>
                </a:path>
              </a:pathLst>
            </a:custGeom>
            <a:blipFill>
              <a:blip r:embed="rId5"/>
              <a:stretch>
                <a:fillRect t="-3083" r="-1" b="-3081"/>
              </a:stretch>
            </a:blipFill>
          </p:spPr>
        </p:sp>
      </p:grpSp>
      <p:grpSp>
        <p:nvGrpSpPr>
          <p:cNvPr id="14" name="Group 14"/>
          <p:cNvGrpSpPr/>
          <p:nvPr/>
        </p:nvGrpSpPr>
        <p:grpSpPr>
          <a:xfrm>
            <a:off x="5095656" y="1633709"/>
            <a:ext cx="1818732" cy="2302164"/>
            <a:chOff x="0" y="0"/>
            <a:chExt cx="2424976" cy="3069552"/>
          </a:xfrm>
        </p:grpSpPr>
        <p:sp>
          <p:nvSpPr>
            <p:cNvPr id="15" name="Freeform 15"/>
            <p:cNvSpPr/>
            <p:nvPr/>
          </p:nvSpPr>
          <p:spPr>
            <a:xfrm>
              <a:off x="0" y="0"/>
              <a:ext cx="2424938" cy="3069590"/>
            </a:xfrm>
            <a:custGeom>
              <a:avLst/>
              <a:gdLst/>
              <a:ahLst/>
              <a:cxnLst/>
              <a:rect l="l" t="t" r="r" b="b"/>
              <a:pathLst>
                <a:path w="2424938" h="3069590">
                  <a:moveTo>
                    <a:pt x="0" y="0"/>
                  </a:moveTo>
                  <a:lnTo>
                    <a:pt x="2424938" y="0"/>
                  </a:lnTo>
                  <a:lnTo>
                    <a:pt x="2424938" y="3069590"/>
                  </a:lnTo>
                  <a:lnTo>
                    <a:pt x="0" y="3069590"/>
                  </a:lnTo>
                  <a:lnTo>
                    <a:pt x="0" y="0"/>
                  </a:lnTo>
                  <a:close/>
                </a:path>
              </a:pathLst>
            </a:custGeom>
            <a:blipFill>
              <a:blip r:embed="rId6"/>
              <a:stretch>
                <a:fillRect t="-3083" r="-1" b="-3081"/>
              </a:stretch>
            </a:blipFill>
          </p:spPr>
        </p:sp>
      </p:grpSp>
      <p:grpSp>
        <p:nvGrpSpPr>
          <p:cNvPr id="16" name="Group 16"/>
          <p:cNvGrpSpPr/>
          <p:nvPr/>
        </p:nvGrpSpPr>
        <p:grpSpPr>
          <a:xfrm>
            <a:off x="5114249" y="4031380"/>
            <a:ext cx="1791938" cy="2302173"/>
            <a:chOff x="0" y="0"/>
            <a:chExt cx="2389251" cy="3069565"/>
          </a:xfrm>
        </p:grpSpPr>
        <p:sp>
          <p:nvSpPr>
            <p:cNvPr id="17" name="Freeform 17"/>
            <p:cNvSpPr/>
            <p:nvPr/>
          </p:nvSpPr>
          <p:spPr>
            <a:xfrm>
              <a:off x="0" y="0"/>
              <a:ext cx="2389251" cy="3069590"/>
            </a:xfrm>
            <a:custGeom>
              <a:avLst/>
              <a:gdLst/>
              <a:ahLst/>
              <a:cxnLst/>
              <a:rect l="l" t="t" r="r" b="b"/>
              <a:pathLst>
                <a:path w="2389251" h="3069590">
                  <a:moveTo>
                    <a:pt x="0" y="0"/>
                  </a:moveTo>
                  <a:lnTo>
                    <a:pt x="2389251" y="0"/>
                  </a:lnTo>
                  <a:lnTo>
                    <a:pt x="2389251" y="3069590"/>
                  </a:lnTo>
                  <a:lnTo>
                    <a:pt x="0" y="3069590"/>
                  </a:lnTo>
                  <a:lnTo>
                    <a:pt x="0" y="0"/>
                  </a:lnTo>
                  <a:close/>
                </a:path>
              </a:pathLst>
            </a:custGeom>
            <a:blipFill>
              <a:blip r:embed="rId7"/>
              <a:stretch>
                <a:fillRect t="-3083" b="-3081"/>
              </a:stretch>
            </a:blipFill>
          </p:spPr>
        </p:sp>
      </p:gr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6403" y="368136"/>
            <a:ext cx="7845916" cy="946243"/>
            <a:chOff x="0" y="0"/>
            <a:chExt cx="10461221" cy="1261658"/>
          </a:xfrm>
        </p:grpSpPr>
        <p:sp>
          <p:nvSpPr>
            <p:cNvPr id="4" name="Freeform 4"/>
            <p:cNvSpPr/>
            <p:nvPr/>
          </p:nvSpPr>
          <p:spPr>
            <a:xfrm>
              <a:off x="0" y="0"/>
              <a:ext cx="10461224" cy="1261663"/>
            </a:xfrm>
            <a:custGeom>
              <a:avLst/>
              <a:gdLst/>
              <a:ahLst/>
              <a:cxnLst/>
              <a:rect l="l" t="t" r="r" b="b"/>
              <a:pathLst>
                <a:path w="10461224" h="1261663">
                  <a:moveTo>
                    <a:pt x="0" y="0"/>
                  </a:moveTo>
                  <a:lnTo>
                    <a:pt x="10461224" y="0"/>
                  </a:lnTo>
                  <a:lnTo>
                    <a:pt x="10461224" y="1261663"/>
                  </a:lnTo>
                  <a:lnTo>
                    <a:pt x="0" y="1261663"/>
                  </a:lnTo>
                  <a:close/>
                </a:path>
              </a:pathLst>
            </a:custGeom>
            <a:solidFill>
              <a:srgbClr val="000000">
                <a:alpha val="0"/>
              </a:srgbClr>
            </a:solidFill>
          </p:spPr>
        </p:sp>
        <p:sp>
          <p:nvSpPr>
            <p:cNvPr id="5" name="TextBox 5"/>
            <p:cNvSpPr txBox="1"/>
            <p:nvPr/>
          </p:nvSpPr>
          <p:spPr>
            <a:xfrm>
              <a:off x="0" y="47625"/>
              <a:ext cx="10461221" cy="1214033"/>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DROP OFF &amp; PICK UP</a:t>
              </a:r>
            </a:p>
          </p:txBody>
        </p:sp>
      </p:grpSp>
      <p:sp>
        <p:nvSpPr>
          <p:cNvPr id="6" name="TextBox 6"/>
          <p:cNvSpPr txBox="1"/>
          <p:nvPr/>
        </p:nvSpPr>
        <p:spPr>
          <a:xfrm>
            <a:off x="355600" y="2209800"/>
            <a:ext cx="8432797" cy="4443652"/>
          </a:xfrm>
          <a:prstGeom prst="rect">
            <a:avLst/>
          </a:prstGeom>
        </p:spPr>
        <p:txBody>
          <a:bodyPr wrap="square" lIns="0" tIns="0" rIns="0" bIns="0" rtlCol="0" anchor="t">
            <a:spAutoFit/>
          </a:bodyPr>
          <a:lstStyle/>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Arrival: 8:45am (gates close at 8:55am)</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Departure: 3:15pm</a:t>
            </a: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Middle gate- both classes use this gate.</a:t>
            </a:r>
          </a:p>
          <a:p>
            <a:pPr marL="321310" lvl="1" indent="-160655" algn="l">
              <a:lnSpc>
                <a:spcPts val="2879"/>
              </a:lnSpc>
              <a:buFont typeface="Arial"/>
              <a:buChar char="•"/>
            </a:pPr>
            <a:r>
              <a:rPr lang="en-US" sz="2400" dirty="0">
                <a:solidFill>
                  <a:srgbClr val="000000"/>
                </a:solidFill>
                <a:latin typeface="Quicksand"/>
                <a:ea typeface="Quicksand"/>
                <a:cs typeface="Quicksand"/>
                <a:sym typeface="Quicksand"/>
              </a:rPr>
              <a:t>It is really helpful if you try and stand in the same location at the end of each day so we can easily find you and send your child over. A wave is also very welcomed! </a:t>
            </a:r>
            <a:endParaRPr lang="en-US" sz="2400" dirty="0">
              <a:solidFill>
                <a:srgbClr val="000000"/>
              </a:solidFill>
              <a:latin typeface="Quicksand"/>
              <a:ea typeface="Quicksand"/>
              <a:cs typeface="Quicksand"/>
            </a:endParaRPr>
          </a:p>
          <a:p>
            <a:pPr marL="321564" lvl="1" indent="-160782" algn="l">
              <a:lnSpc>
                <a:spcPts val="2879"/>
              </a:lnSpc>
              <a:buFont typeface="Arial"/>
              <a:buChar char="•"/>
            </a:pPr>
            <a:r>
              <a:rPr lang="en-US" sz="2400" dirty="0">
                <a:solidFill>
                  <a:srgbClr val="000000"/>
                </a:solidFill>
                <a:latin typeface="Quicksand"/>
                <a:ea typeface="Quicksand"/>
                <a:cs typeface="Quicksand"/>
                <a:sym typeface="Quicksand"/>
              </a:rPr>
              <a:t>Please inform the office via email if your child has permission to walk home.</a:t>
            </a:r>
          </a:p>
          <a:p>
            <a:pPr marL="321310" lvl="1" indent="-160655">
              <a:lnSpc>
                <a:spcPts val="2879"/>
              </a:lnSpc>
              <a:buFont typeface="Arial"/>
              <a:buChar char="•"/>
            </a:pPr>
            <a:r>
              <a:rPr lang="en-US" sz="2400" dirty="0">
                <a:solidFill>
                  <a:srgbClr val="000000"/>
                </a:solidFill>
                <a:latin typeface="Quicksand"/>
                <a:ea typeface="Quicksand"/>
                <a:cs typeface="Quicksand"/>
                <a:sym typeface="Quicksand"/>
              </a:rPr>
              <a:t>If your child has a mobile phone, it must be switched off before coming into class. It will be stored safely in school and handed back to your child at the end of the day. It can only be switched on after leaving the school site.</a:t>
            </a:r>
            <a:endParaRPr lang="en-US" sz="2400" dirty="0">
              <a:solidFill>
                <a:srgbClr val="000000"/>
              </a:solidFill>
              <a:latin typeface="Quicksand"/>
              <a:ea typeface="Quicksand"/>
              <a:cs typeface="Quicksand"/>
            </a:endParaRPr>
          </a:p>
        </p:txBody>
      </p:sp>
      <p:pic>
        <p:nvPicPr>
          <p:cNvPr id="10" name="Picture 9">
            <a:extLst>
              <a:ext uri="{FF2B5EF4-FFF2-40B4-BE49-F238E27FC236}">
                <a16:creationId xmlns:a16="http://schemas.microsoft.com/office/drawing/2014/main" id="{C4374834-8CE3-410D-8E05-DB5128FC9455}"/>
              </a:ext>
            </a:extLst>
          </p:cNvPr>
          <p:cNvPicPr>
            <a:picLocks noChangeAspect="1"/>
          </p:cNvPicPr>
          <p:nvPr/>
        </p:nvPicPr>
        <p:blipFill>
          <a:blip r:embed="rId3"/>
          <a:stretch>
            <a:fillRect/>
          </a:stretch>
        </p:blipFill>
        <p:spPr>
          <a:xfrm>
            <a:off x="7260347" y="116887"/>
            <a:ext cx="2264653" cy="3007313"/>
          </a:xfrm>
          <a:prstGeom prst="rect">
            <a:avLst/>
          </a:prstGeom>
        </p:spPr>
      </p:pic>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243840" y="81277"/>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UNIFORM</a:t>
              </a:r>
            </a:p>
          </p:txBody>
        </p:sp>
      </p:grpSp>
      <p:sp>
        <p:nvSpPr>
          <p:cNvPr id="6" name="TextBox 6"/>
          <p:cNvSpPr txBox="1"/>
          <p:nvPr/>
        </p:nvSpPr>
        <p:spPr>
          <a:xfrm>
            <a:off x="568957" y="1299210"/>
            <a:ext cx="8453123" cy="5218176"/>
          </a:xfrm>
          <a:prstGeom prst="rect">
            <a:avLst/>
          </a:prstGeom>
        </p:spPr>
        <p:txBody>
          <a:bodyPr lIns="0" tIns="0" rIns="0" bIns="0" rtlCol="0" anchor="t">
            <a:spAutoFit/>
          </a:bodyPr>
          <a:lstStyle/>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come to school wearing their P.E. kit on P.E. days but should wear their school uniform on all other days. </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not wear jewellery other than stud earrings which must be removed for P.E. lessons. If a child is not able to remove their own stud earrings for P.E. then they should not wear them to school that day.</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Children should not wear make-up (including nail polish and hair dye) or transfer tattoos to school unless specifically stated for special events.</a:t>
            </a:r>
          </a:p>
          <a:p>
            <a:pPr marL="321564" lvl="1" indent="-160782" algn="l">
              <a:lnSpc>
                <a:spcPts val="3792"/>
              </a:lnSpc>
              <a:buFont typeface="Arial"/>
              <a:buChar char="•"/>
            </a:pPr>
            <a:r>
              <a:rPr lang="en-US" sz="2400">
                <a:solidFill>
                  <a:srgbClr val="000000"/>
                </a:solidFill>
                <a:latin typeface="Quicksand"/>
                <a:ea typeface="Quicksand"/>
                <a:cs typeface="Quicksand"/>
                <a:sym typeface="Quicksand"/>
              </a:rPr>
              <a:t>Please see the school website for further details.</a:t>
            </a: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110271" y="0"/>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UNIFORM</a:t>
              </a:r>
            </a:p>
          </p:txBody>
        </p:sp>
      </p:grpSp>
      <p:sp>
        <p:nvSpPr>
          <p:cNvPr id="6" name="TextBox 6"/>
          <p:cNvSpPr txBox="1"/>
          <p:nvPr/>
        </p:nvSpPr>
        <p:spPr>
          <a:xfrm>
            <a:off x="413917" y="1333742"/>
            <a:ext cx="8925766" cy="5799793"/>
          </a:xfrm>
          <a:prstGeom prst="rect">
            <a:avLst/>
          </a:prstGeom>
        </p:spPr>
        <p:txBody>
          <a:bodyPr lIns="0" tIns="0" rIns="0" bIns="0" rtlCol="0" anchor="t">
            <a:spAutoFit/>
          </a:bodyPr>
          <a:lstStyle/>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Hair must be worn tied up if shoulder length or longer.</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wear plain black trainers or plain black school shoes for daily school life, including PE.</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always come to school wearing appropriate clothing for the weather.</a:t>
            </a:r>
          </a:p>
          <a:p>
            <a:pPr marL="321310" lvl="1" indent="-160655">
              <a:lnSpc>
                <a:spcPts val="3792"/>
              </a:lnSpc>
              <a:buFont typeface="Arial"/>
              <a:buChar char="•"/>
            </a:pPr>
            <a:r>
              <a:rPr lang="en-US" sz="2400">
                <a:solidFill>
                  <a:srgbClr val="000000"/>
                </a:solidFill>
                <a:latin typeface="Quicksand"/>
                <a:sym typeface="Quicksand"/>
              </a:rPr>
              <a:t>Fitbits / other watches can be worn but please ensure there they are not connected to the internet.</a:t>
            </a:r>
            <a:endParaRPr lang="en-US" sz="2400">
              <a:solidFill>
                <a:srgbClr val="000000"/>
              </a:solidFill>
              <a:latin typeface="Quicksand"/>
            </a:endParaRPr>
          </a:p>
          <a:p>
            <a:pPr marL="321310" lvl="1" indent="-160655">
              <a:lnSpc>
                <a:spcPts val="3792"/>
              </a:lnSpc>
              <a:buFont typeface="Arial,Sans-Serif"/>
              <a:buChar char="•"/>
            </a:pPr>
            <a:r>
              <a:rPr lang="en-US" sz="2400">
                <a:solidFill>
                  <a:srgbClr val="000000"/>
                </a:solidFill>
                <a:latin typeface="Quicksand"/>
              </a:rPr>
              <a:t>Please inform the office via email if your child has permission to walk home.</a:t>
            </a:r>
          </a:p>
          <a:p>
            <a:pPr marL="321310" lvl="1" indent="-160655">
              <a:lnSpc>
                <a:spcPts val="3792"/>
              </a:lnSpc>
              <a:buFont typeface="Arial"/>
              <a:buChar char="•"/>
            </a:pPr>
            <a:endParaRPr lang="en-US" sz="2400" dirty="0">
              <a:solidFill>
                <a:srgbClr val="000000"/>
              </a:solidFill>
              <a:latin typeface="Quicksand"/>
              <a:ea typeface="Quicksand"/>
              <a:cs typeface="Quicksand"/>
            </a:endParaRPr>
          </a:p>
          <a:p>
            <a:pPr marL="321564" lvl="1" indent="-160782">
              <a:lnSpc>
                <a:spcPts val="3792"/>
              </a:lnSpc>
              <a:buFont typeface="Arial"/>
              <a:buChar char="•"/>
            </a:pPr>
            <a:endParaRPr lang="en-US" sz="2400" dirty="0">
              <a:solidFill>
                <a:srgbClr val="000000"/>
              </a:solidFill>
              <a:latin typeface="Quicksand"/>
              <a:ea typeface="Quicksand"/>
              <a:cs typeface="Quicksand"/>
            </a:endParaRPr>
          </a:p>
          <a:p>
            <a:pPr marL="321564" lvl="1" indent="-160782" algn="l">
              <a:lnSpc>
                <a:spcPts val="3792"/>
              </a:lnSpc>
            </a:pPr>
            <a:r>
              <a:rPr lang="en-US" sz="2400" dirty="0">
                <a:solidFill>
                  <a:srgbClr val="000000"/>
                </a:solidFill>
                <a:latin typeface="Quicksand"/>
                <a:ea typeface="Quicksand"/>
                <a:cs typeface="Quicksand"/>
                <a:sym typeface="Quicksand"/>
              </a:rPr>
              <a:t>PLEASE MAKE SURE EVERYTHING IS NAMED!!</a:t>
            </a:r>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66493" y="182652"/>
            <a:ext cx="7355110" cy="1097735"/>
            <a:chOff x="0" y="0"/>
            <a:chExt cx="9806813" cy="1463647"/>
          </a:xfrm>
        </p:grpSpPr>
        <p:sp>
          <p:nvSpPr>
            <p:cNvPr id="4" name="Freeform 4"/>
            <p:cNvSpPr/>
            <p:nvPr/>
          </p:nvSpPr>
          <p:spPr>
            <a:xfrm>
              <a:off x="0" y="0"/>
              <a:ext cx="9806811" cy="1463645"/>
            </a:xfrm>
            <a:custGeom>
              <a:avLst/>
              <a:gdLst/>
              <a:ahLst/>
              <a:cxnLst/>
              <a:rect l="l" t="t" r="r" b="b"/>
              <a:pathLst>
                <a:path w="9806811" h="1463645">
                  <a:moveTo>
                    <a:pt x="0" y="0"/>
                  </a:moveTo>
                  <a:lnTo>
                    <a:pt x="9806811" y="0"/>
                  </a:lnTo>
                  <a:lnTo>
                    <a:pt x="9806811" y="1463645"/>
                  </a:lnTo>
                  <a:lnTo>
                    <a:pt x="0" y="1463645"/>
                  </a:lnTo>
                  <a:close/>
                </a:path>
              </a:pathLst>
            </a:custGeom>
            <a:solidFill>
              <a:srgbClr val="000000">
                <a:alpha val="0"/>
              </a:srgbClr>
            </a:solidFill>
          </p:spPr>
        </p:sp>
        <p:sp>
          <p:nvSpPr>
            <p:cNvPr id="5" name="TextBox 5"/>
            <p:cNvSpPr txBox="1"/>
            <p:nvPr/>
          </p:nvSpPr>
          <p:spPr>
            <a:xfrm>
              <a:off x="0" y="47625"/>
              <a:ext cx="9806813" cy="1416022"/>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NATIONAL CURRICULUM</a:t>
              </a:r>
            </a:p>
          </p:txBody>
        </p:sp>
      </p:grpSp>
      <p:sp>
        <p:nvSpPr>
          <p:cNvPr id="6" name="TextBox 6"/>
          <p:cNvSpPr txBox="1"/>
          <p:nvPr/>
        </p:nvSpPr>
        <p:spPr>
          <a:xfrm>
            <a:off x="650243" y="1477689"/>
            <a:ext cx="8371837" cy="32670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We adopt a theme-based approach to make the learning creative, fun and easier for the children to make links in their learning. </a:t>
            </a:r>
          </a:p>
          <a:p>
            <a:pPr algn="l">
              <a:lnSpc>
                <a:spcPts val="2879"/>
              </a:lnSpc>
            </a:pPr>
            <a:endParaRPr lang="en-US" sz="2400">
              <a:solidFill>
                <a:srgbClr val="000000"/>
              </a:solidFill>
              <a:latin typeface="Quicksand"/>
              <a:ea typeface="Quicksand"/>
              <a:cs typeface="Quicksand"/>
              <a:sym typeface="Quicksand"/>
            </a:endParaRPr>
          </a:p>
          <a:p>
            <a:pPr algn="l">
              <a:lnSpc>
                <a:spcPts val="2879"/>
              </a:lnSpc>
            </a:pPr>
            <a:r>
              <a:rPr lang="en-US" sz="2400">
                <a:solidFill>
                  <a:srgbClr val="000000"/>
                </a:solidFill>
                <a:latin typeface="Quicksand"/>
                <a:ea typeface="Quicksand"/>
                <a:cs typeface="Quicksand"/>
                <a:sym typeface="Quicksand"/>
              </a:rPr>
              <a:t>You can find out more about the curriculum content for each year group on our school website:</a:t>
            </a:r>
          </a:p>
          <a:p>
            <a:pPr algn="l">
              <a:lnSpc>
                <a:spcPts val="2879"/>
              </a:lnSpc>
            </a:pPr>
            <a:endParaRPr lang="en-US" sz="2400">
              <a:solidFill>
                <a:srgbClr val="000000"/>
              </a:solidFill>
              <a:latin typeface="Quicksand"/>
              <a:ea typeface="Quicksand"/>
              <a:cs typeface="Quicksand"/>
              <a:sym typeface="Quicksand"/>
            </a:endParaRPr>
          </a:p>
          <a:p>
            <a:pPr algn="l">
              <a:lnSpc>
                <a:spcPts val="2879"/>
              </a:lnSpc>
            </a:pPr>
            <a:r>
              <a:rPr lang="en-US" sz="2400" u="sng">
                <a:solidFill>
                  <a:srgbClr val="000000"/>
                </a:solidFill>
                <a:latin typeface="Quicksand"/>
                <a:ea typeface="Quicksand"/>
                <a:cs typeface="Quicksand"/>
                <a:sym typeface="Quicksand"/>
                <a:hlinkClick r:id="rId3" tooltip="https://www.heathlands.essex.sch.uk/page/?title=Our+Learning&amp;pid=8"/>
              </a:rPr>
              <a:t>https://www.heathlands.essex.sch.uk/page/?title=Our+Learning&amp;pid=8</a:t>
            </a: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505663" y="18459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MATHS:</a:t>
              </a:r>
            </a:p>
          </p:txBody>
        </p:sp>
      </p:grpSp>
      <p:pic>
        <p:nvPicPr>
          <p:cNvPr id="9" name="Picture 8">
            <a:extLst>
              <a:ext uri="{FF2B5EF4-FFF2-40B4-BE49-F238E27FC236}">
                <a16:creationId xmlns:a16="http://schemas.microsoft.com/office/drawing/2014/main" id="{44B2E4FD-66F5-4EFF-9B00-44B6AE810CAF}"/>
              </a:ext>
            </a:extLst>
          </p:cNvPr>
          <p:cNvPicPr>
            <a:picLocks noChangeAspect="1"/>
          </p:cNvPicPr>
          <p:nvPr/>
        </p:nvPicPr>
        <p:blipFill>
          <a:blip r:embed="rId3"/>
          <a:stretch>
            <a:fillRect/>
          </a:stretch>
        </p:blipFill>
        <p:spPr>
          <a:xfrm>
            <a:off x="353263" y="1124373"/>
            <a:ext cx="9247937" cy="4803789"/>
          </a:xfrm>
          <a:prstGeom prst="rect">
            <a:avLst/>
          </a:prstGeom>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568957" y="455295"/>
            <a:ext cx="2936243" cy="606513"/>
          </a:xfrm>
          <a:prstGeom prst="rect">
            <a:avLst/>
          </a:prstGeom>
        </p:spPr>
        <p:txBody>
          <a:bodyPr wrap="square" lIns="0" tIns="0" rIns="0" bIns="0" rtlCol="0" anchor="t">
            <a:spAutoFit/>
          </a:bodyPr>
          <a:lstStyle/>
          <a:p>
            <a:pPr marL="0" lvl="0" indent="0" algn="l">
              <a:lnSpc>
                <a:spcPts val="4608"/>
              </a:lnSpc>
              <a:spcBef>
                <a:spcPct val="0"/>
              </a:spcBef>
            </a:pPr>
            <a:r>
              <a:rPr lang="en-US" sz="4266" u="none" strike="noStrike" dirty="0">
                <a:solidFill>
                  <a:srgbClr val="000000"/>
                </a:solidFill>
                <a:latin typeface="Beautiful"/>
                <a:ea typeface="Beautiful"/>
                <a:cs typeface="Beautiful"/>
                <a:sym typeface="Beautiful"/>
              </a:rPr>
              <a:t>READING</a:t>
            </a:r>
          </a:p>
        </p:txBody>
      </p:sp>
      <p:sp>
        <p:nvSpPr>
          <p:cNvPr id="4" name="TextBox 4"/>
          <p:cNvSpPr txBox="1"/>
          <p:nvPr/>
        </p:nvSpPr>
        <p:spPr>
          <a:xfrm>
            <a:off x="568957" y="1501863"/>
            <a:ext cx="8453123" cy="2584169"/>
          </a:xfrm>
          <a:prstGeom prst="rect">
            <a:avLst/>
          </a:prstGeom>
        </p:spPr>
        <p:txBody>
          <a:bodyPr lIns="0" tIns="0" rIns="0" bIns="0" rtlCol="0" anchor="t">
            <a:spAutoFit/>
          </a:bodyPr>
          <a:lstStyle/>
          <a:p>
            <a:pPr marL="321028" lvl="1" indent="-160514" algn="just">
              <a:lnSpc>
                <a:spcPts val="2875"/>
              </a:lnSpc>
              <a:buFont typeface="Arial"/>
              <a:buChar char="•"/>
            </a:pPr>
            <a:r>
              <a:rPr lang="en-US" sz="2400" dirty="0">
                <a:solidFill>
                  <a:srgbClr val="000000"/>
                </a:solidFill>
                <a:latin typeface="Quicksand"/>
                <a:ea typeface="Quicksand"/>
                <a:cs typeface="Quicksand"/>
                <a:sym typeface="Quicksand"/>
              </a:rPr>
              <a:t>Children should read an age-appropriate book at least 5 times each week at home.</a:t>
            </a:r>
          </a:p>
          <a:p>
            <a:pPr marL="321028" lvl="1" indent="-160514" algn="just">
              <a:lnSpc>
                <a:spcPts val="2875"/>
              </a:lnSpc>
              <a:buFont typeface="Arial"/>
              <a:buChar char="•"/>
            </a:pPr>
            <a:r>
              <a:rPr lang="en-US" sz="2400" dirty="0">
                <a:solidFill>
                  <a:srgbClr val="000000"/>
                </a:solidFill>
                <a:latin typeface="Quicksand"/>
                <a:ea typeface="Quicksand"/>
                <a:cs typeface="Quicksand"/>
                <a:sym typeface="Quicksand"/>
              </a:rPr>
              <a:t>10 - 15 minutes, per day.</a:t>
            </a:r>
          </a:p>
          <a:p>
            <a:pPr marL="321028" lvl="1" indent="-160514" algn="just">
              <a:lnSpc>
                <a:spcPts val="2875"/>
              </a:lnSpc>
              <a:buFont typeface="Arial"/>
              <a:buChar char="•"/>
            </a:pPr>
            <a:r>
              <a:rPr lang="en-US" sz="2400" dirty="0">
                <a:solidFill>
                  <a:srgbClr val="000000"/>
                </a:solidFill>
                <a:latin typeface="Quicksand"/>
                <a:ea typeface="Quicksand"/>
                <a:cs typeface="Quicksand"/>
                <a:sym typeface="Quicksand"/>
              </a:rPr>
              <a:t>Pupils will have the opportunity to visit the library and choose a book of their choice</a:t>
            </a:r>
          </a:p>
          <a:p>
            <a:pPr marL="321028" lvl="1" indent="-160514" algn="just">
              <a:lnSpc>
                <a:spcPts val="2875"/>
              </a:lnSpc>
              <a:buFont typeface="Arial"/>
              <a:buChar char="•"/>
            </a:pPr>
            <a:r>
              <a:rPr lang="en-US" sz="2400" dirty="0">
                <a:solidFill>
                  <a:srgbClr val="000000"/>
                </a:solidFill>
                <a:latin typeface="Quicksand"/>
                <a:ea typeface="Quicksand"/>
                <a:cs typeface="Quicksand"/>
                <a:sym typeface="Quicksand"/>
              </a:rPr>
              <a:t>A school adult will also hear your child read in school at least once a half term.</a:t>
            </a: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568957" y="500376"/>
            <a:ext cx="8270243" cy="3050002"/>
          </a:xfrm>
          <a:prstGeom prst="rect">
            <a:avLst/>
          </a:prstGeom>
        </p:spPr>
        <p:txBody>
          <a:bodyPr wrap="square" lIns="0" tIns="0" rIns="0" bIns="0" rtlCol="0" anchor="t">
            <a:spAutoFit/>
          </a:bodyPr>
          <a:lstStyle/>
          <a:p>
            <a:pPr>
              <a:lnSpc>
                <a:spcPts val="5120"/>
              </a:lnSpc>
            </a:pPr>
            <a:r>
              <a:rPr lang="en-US" sz="4800" dirty="0">
                <a:solidFill>
                  <a:srgbClr val="000000"/>
                </a:solidFill>
                <a:latin typeface="Beautiful"/>
                <a:ea typeface="Beautiful"/>
                <a:cs typeface="Beautiful"/>
                <a:sym typeface="Beautiful"/>
              </a:rPr>
              <a:t>OUR THEMES</a:t>
            </a:r>
          </a:p>
          <a:p>
            <a:pPr>
              <a:lnSpc>
                <a:spcPts val="4608"/>
              </a:lnSpc>
            </a:pPr>
            <a:endParaRPr lang="en-US" sz="4800" dirty="0">
              <a:solidFill>
                <a:srgbClr val="000000"/>
              </a:solidFill>
              <a:latin typeface="Beautiful"/>
              <a:ea typeface="Beautiful"/>
              <a:cs typeface="Beautiful"/>
              <a:sym typeface="Beautiful"/>
            </a:endParaRPr>
          </a:p>
          <a:p>
            <a:pPr>
              <a:lnSpc>
                <a:spcPts val="4608"/>
              </a:lnSpc>
            </a:pPr>
            <a:r>
              <a:rPr lang="en-US" sz="4800" dirty="0">
                <a:solidFill>
                  <a:srgbClr val="000000"/>
                </a:solidFill>
                <a:latin typeface="Beauty Salon Sans"/>
                <a:ea typeface="Beauty Salon Sans"/>
                <a:cs typeface="Beauty Salon Sans"/>
                <a:sym typeface="Beauty Salon Sans"/>
              </a:rPr>
              <a:t>Autumn – Breaking News</a:t>
            </a:r>
          </a:p>
          <a:p>
            <a:pPr>
              <a:lnSpc>
                <a:spcPts val="4608"/>
              </a:lnSpc>
            </a:pPr>
            <a:r>
              <a:rPr lang="en-US" sz="4800" dirty="0">
                <a:solidFill>
                  <a:srgbClr val="000000"/>
                </a:solidFill>
                <a:latin typeface="Beauty Salon Sans"/>
                <a:ea typeface="Beauty Salon Sans"/>
                <a:cs typeface="Beauty Salon Sans"/>
                <a:sym typeface="Beauty Salon Sans"/>
              </a:rPr>
              <a:t>Spring – The Maya</a:t>
            </a:r>
          </a:p>
          <a:p>
            <a:pPr>
              <a:lnSpc>
                <a:spcPts val="4608"/>
              </a:lnSpc>
            </a:pPr>
            <a:r>
              <a:rPr lang="en-US" sz="4800" dirty="0">
                <a:solidFill>
                  <a:srgbClr val="000000"/>
                </a:solidFill>
                <a:latin typeface="Beauty Salon Sans"/>
                <a:ea typeface="Beauty Salon Sans"/>
                <a:cs typeface="Beauty Salon Sans"/>
                <a:sym typeface="Beauty Salon Sans"/>
              </a:rPr>
              <a:t>Summer – Groovy Greeks</a:t>
            </a: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sp>
        <p:nvSpPr>
          <p:cNvPr id="3" name="TextBox 3"/>
          <p:cNvSpPr txBox="1"/>
          <p:nvPr/>
        </p:nvSpPr>
        <p:spPr>
          <a:xfrm>
            <a:off x="341972" y="266700"/>
            <a:ext cx="8910474" cy="6914200"/>
          </a:xfrm>
          <a:prstGeom prst="rect">
            <a:avLst/>
          </a:prstGeom>
        </p:spPr>
        <p:txBody>
          <a:bodyPr lIns="0" tIns="0" rIns="0" bIns="0" rtlCol="0" anchor="t">
            <a:spAutoFit/>
          </a:bodyPr>
          <a:lstStyle/>
          <a:p>
            <a:pPr algn="l">
              <a:lnSpc>
                <a:spcPts val="5120"/>
              </a:lnSpc>
            </a:pPr>
            <a:r>
              <a:rPr lang="en-US" sz="4266" dirty="0">
                <a:solidFill>
                  <a:srgbClr val="000000"/>
                </a:solidFill>
                <a:latin typeface="Beautiful"/>
                <a:ea typeface="Beautiful"/>
                <a:cs typeface="Beautiful"/>
                <a:sym typeface="Beautiful"/>
              </a:rPr>
              <a:t>TRIPS AND VISITORS</a:t>
            </a:r>
          </a:p>
          <a:p>
            <a:pPr algn="l">
              <a:lnSpc>
                <a:spcPts val="3455"/>
              </a:lnSpc>
            </a:pPr>
            <a:endParaRPr lang="en-US" sz="4266" dirty="0">
              <a:solidFill>
                <a:srgbClr val="000000"/>
              </a:solidFill>
              <a:latin typeface="Beautiful"/>
              <a:ea typeface="Beautiful"/>
              <a:cs typeface="Beautiful"/>
              <a:sym typeface="Beautiful"/>
            </a:endParaRPr>
          </a:p>
          <a:p>
            <a:pPr algn="l">
              <a:lnSpc>
                <a:spcPts val="3455"/>
              </a:lnSpc>
            </a:pPr>
            <a:r>
              <a:rPr lang="en-US" sz="2879" u="sng" dirty="0">
                <a:solidFill>
                  <a:srgbClr val="000000"/>
                </a:solidFill>
                <a:latin typeface="Beauty Salon Sans"/>
                <a:ea typeface="Beauty Salon Sans"/>
                <a:cs typeface="Beauty Salon Sans"/>
                <a:sym typeface="Beauty Salon Sans"/>
              </a:rPr>
              <a:t>Autumn</a:t>
            </a:r>
          </a:p>
          <a:p>
            <a:pPr>
              <a:lnSpc>
                <a:spcPts val="3455"/>
              </a:lnSpc>
            </a:pPr>
            <a:r>
              <a:rPr lang="en-US" sz="2850">
                <a:solidFill>
                  <a:srgbClr val="000000"/>
                </a:solidFill>
                <a:latin typeface="Quicksand"/>
                <a:ea typeface="Quicksand"/>
                <a:cs typeface="Quicksand"/>
                <a:sym typeface="Quicksand"/>
              </a:rPr>
              <a:t>Trip: PGL residential - Monday 5</a:t>
            </a:r>
            <a:r>
              <a:rPr lang="en-US" sz="2850" baseline="30000">
                <a:solidFill>
                  <a:srgbClr val="000000"/>
                </a:solidFill>
                <a:latin typeface="Quicksand"/>
                <a:ea typeface="Quicksand"/>
                <a:cs typeface="Quicksand"/>
                <a:sym typeface="Quicksand"/>
              </a:rPr>
              <a:t>th </a:t>
            </a:r>
            <a:r>
              <a:rPr lang="en-US" sz="2850">
                <a:solidFill>
                  <a:srgbClr val="000000"/>
                </a:solidFill>
                <a:latin typeface="Quicksand"/>
                <a:ea typeface="Quicksand"/>
                <a:cs typeface="Quicksand"/>
                <a:sym typeface="Quicksand"/>
              </a:rPr>
              <a:t>- Friday 9</a:t>
            </a:r>
            <a:r>
              <a:rPr lang="en-US" sz="2850" baseline="30000" dirty="0">
                <a:solidFill>
                  <a:srgbClr val="000000"/>
                </a:solidFill>
                <a:latin typeface="Quicksand"/>
                <a:ea typeface="Quicksand"/>
                <a:cs typeface="Quicksand"/>
                <a:sym typeface="Quicksand"/>
              </a:rPr>
              <a:t>th</a:t>
            </a:r>
            <a:r>
              <a:rPr lang="en-US" sz="2850" dirty="0">
                <a:solidFill>
                  <a:srgbClr val="000000"/>
                </a:solidFill>
                <a:latin typeface="Quicksand"/>
                <a:ea typeface="Quicksand"/>
                <a:cs typeface="Quicksand"/>
                <a:sym typeface="Quicksand"/>
              </a:rPr>
              <a:t> October</a:t>
            </a:r>
            <a:endParaRPr lang="en-US" sz="2850" dirty="0">
              <a:solidFill>
                <a:srgbClr val="000000"/>
              </a:solidFill>
              <a:latin typeface="Quicksand"/>
              <a:ea typeface="Quicksand"/>
              <a:cs typeface="Quicksand"/>
            </a:endParaRPr>
          </a:p>
          <a:p>
            <a:pPr algn="l">
              <a:lnSpc>
                <a:spcPts val="3455"/>
              </a:lnSpc>
            </a:pPr>
            <a:endParaRPr lang="en-US" sz="2879" u="sng" dirty="0">
              <a:solidFill>
                <a:srgbClr val="000000"/>
              </a:solidFill>
              <a:latin typeface="Beauty Salon Sans"/>
              <a:ea typeface="Beauty Salon Sans"/>
              <a:cs typeface="Beauty Salon Sans"/>
              <a:sym typeface="Beauty Salon Sans"/>
            </a:endParaRPr>
          </a:p>
          <a:p>
            <a:pPr algn="l">
              <a:lnSpc>
                <a:spcPts val="3455"/>
              </a:lnSpc>
            </a:pPr>
            <a:r>
              <a:rPr lang="en-US" sz="2879" u="sng" dirty="0">
                <a:solidFill>
                  <a:srgbClr val="000000"/>
                </a:solidFill>
                <a:latin typeface="Beauty Salon Sans"/>
                <a:ea typeface="Beauty Salon Sans"/>
                <a:cs typeface="Beauty Salon Sans"/>
                <a:sym typeface="Beauty Salon Sans"/>
              </a:rPr>
              <a:t>Spring</a:t>
            </a:r>
          </a:p>
          <a:p>
            <a:pPr algn="l">
              <a:lnSpc>
                <a:spcPts val="3455"/>
              </a:lnSpc>
            </a:pPr>
            <a:endParaRPr lang="en-US" sz="2879" dirty="0">
              <a:solidFill>
                <a:srgbClr val="000000"/>
              </a:solidFill>
              <a:latin typeface="Quicksand"/>
              <a:ea typeface="Quicksand"/>
              <a:cs typeface="Quicksand"/>
              <a:sym typeface="Quicksand"/>
            </a:endParaRPr>
          </a:p>
          <a:p>
            <a:pPr>
              <a:lnSpc>
                <a:spcPts val="3455"/>
              </a:lnSpc>
            </a:pPr>
            <a:r>
              <a:rPr lang="en-US" sz="2850" dirty="0" err="1">
                <a:solidFill>
                  <a:srgbClr val="000000"/>
                </a:solidFill>
                <a:latin typeface="Quicksand"/>
                <a:ea typeface="Quicksand"/>
                <a:cs typeface="Quicksand"/>
                <a:sym typeface="Quicksand"/>
              </a:rPr>
              <a:t>Mexicolore</a:t>
            </a:r>
            <a:r>
              <a:rPr lang="en-US" sz="2850" dirty="0">
                <a:solidFill>
                  <a:srgbClr val="000000"/>
                </a:solidFill>
                <a:latin typeface="Quicksand"/>
                <a:ea typeface="Quicksand"/>
                <a:cs typeface="Quicksand"/>
                <a:sym typeface="Quicksand"/>
              </a:rPr>
              <a:t> (Mayan expert) - Friday 26th February</a:t>
            </a:r>
            <a:endParaRPr lang="en-US" sz="2850" dirty="0">
              <a:solidFill>
                <a:srgbClr val="000000"/>
              </a:solidFill>
              <a:latin typeface="Quicksand"/>
              <a:ea typeface="Quicksand"/>
              <a:cs typeface="Quicksand"/>
            </a:endParaRPr>
          </a:p>
          <a:p>
            <a:pPr>
              <a:lnSpc>
                <a:spcPts val="3454"/>
              </a:lnSpc>
            </a:pPr>
            <a:r>
              <a:rPr lang="en-US" sz="2850" dirty="0" err="1">
                <a:solidFill>
                  <a:srgbClr val="000000"/>
                </a:solidFill>
                <a:latin typeface="Quicksand"/>
                <a:ea typeface="Quicksand"/>
                <a:cs typeface="Quicksand"/>
              </a:rPr>
              <a:t>approx</a:t>
            </a:r>
            <a:r>
              <a:rPr lang="en-US" sz="2850" dirty="0">
                <a:solidFill>
                  <a:srgbClr val="000000"/>
                </a:solidFill>
                <a:latin typeface="Quicksand"/>
                <a:ea typeface="Quicksand"/>
                <a:cs typeface="Quicksand"/>
              </a:rPr>
              <a:t> cost- £11</a:t>
            </a:r>
          </a:p>
          <a:p>
            <a:pPr>
              <a:lnSpc>
                <a:spcPts val="3455"/>
              </a:lnSpc>
            </a:pPr>
            <a:endParaRPr lang="en-US" sz="2879" dirty="0">
              <a:solidFill>
                <a:srgbClr val="000000"/>
              </a:solidFill>
              <a:latin typeface="Quicksand"/>
              <a:ea typeface="Beauty Salon Sans"/>
              <a:cs typeface="Beauty Salon Sans"/>
              <a:sym typeface="Beauty Salon Sans"/>
            </a:endParaRPr>
          </a:p>
          <a:p>
            <a:pPr algn="l">
              <a:lnSpc>
                <a:spcPts val="3455"/>
              </a:lnSpc>
            </a:pPr>
            <a:r>
              <a:rPr lang="en-US" sz="2879" u="sng" dirty="0">
                <a:solidFill>
                  <a:srgbClr val="000000"/>
                </a:solidFill>
                <a:latin typeface="Beauty Salon Sans"/>
                <a:ea typeface="Beauty Salon Sans"/>
                <a:cs typeface="Beauty Salon Sans"/>
                <a:sym typeface="Beauty Salon Sans"/>
              </a:rPr>
              <a:t>Summer</a:t>
            </a:r>
          </a:p>
          <a:p>
            <a:pPr algn="l">
              <a:lnSpc>
                <a:spcPts val="3455"/>
              </a:lnSpc>
            </a:pPr>
            <a:endParaRPr lang="en-US" sz="2879" u="sng" dirty="0">
              <a:solidFill>
                <a:srgbClr val="000000"/>
              </a:solidFill>
              <a:latin typeface="Beauty Salon Sans"/>
              <a:ea typeface="Beauty Salon Sans"/>
              <a:cs typeface="Beauty Salon Sans"/>
              <a:sym typeface="Beauty Salon Sans"/>
            </a:endParaRPr>
          </a:p>
          <a:p>
            <a:pPr>
              <a:lnSpc>
                <a:spcPts val="3455"/>
              </a:lnSpc>
            </a:pPr>
            <a:r>
              <a:rPr lang="en-US" sz="2850" dirty="0">
                <a:solidFill>
                  <a:srgbClr val="000000"/>
                </a:solidFill>
                <a:latin typeface="Quicksand"/>
                <a:ea typeface="Quicksand"/>
                <a:cs typeface="Quicksand"/>
                <a:sym typeface="Quicksand"/>
              </a:rPr>
              <a:t>Theatre Trip - May 2027 (</a:t>
            </a:r>
            <a:r>
              <a:rPr lang="en-US" sz="2850" dirty="0" err="1">
                <a:solidFill>
                  <a:srgbClr val="000000"/>
                </a:solidFill>
                <a:latin typeface="Quicksand"/>
                <a:ea typeface="Quicksand"/>
                <a:cs typeface="Quicksand"/>
                <a:sym typeface="Quicksand"/>
              </a:rPr>
              <a:t>approx</a:t>
            </a:r>
            <a:r>
              <a:rPr lang="en-US" sz="2850" dirty="0">
                <a:solidFill>
                  <a:srgbClr val="000000"/>
                </a:solidFill>
                <a:latin typeface="Quicksand"/>
                <a:ea typeface="Quicksand"/>
                <a:cs typeface="Quicksand"/>
                <a:sym typeface="Quicksand"/>
              </a:rPr>
              <a:t> cost £69)</a:t>
            </a:r>
            <a:endParaRPr lang="en-US" sz="2850" dirty="0">
              <a:solidFill>
                <a:srgbClr val="000000"/>
              </a:solidFill>
              <a:latin typeface="Quicksand"/>
              <a:ea typeface="Quicksand"/>
              <a:cs typeface="Quicksand"/>
            </a:endParaRPr>
          </a:p>
          <a:p>
            <a:pPr>
              <a:lnSpc>
                <a:spcPts val="3455"/>
              </a:lnSpc>
            </a:pPr>
            <a:r>
              <a:rPr lang="en-US" sz="2850" dirty="0">
                <a:solidFill>
                  <a:srgbClr val="000000"/>
                </a:solidFill>
                <a:latin typeface="Quicksand"/>
                <a:ea typeface="Quicksand"/>
                <a:cs typeface="Quicksand"/>
                <a:sym typeface="Quicksand"/>
              </a:rPr>
              <a:t>Crucial Crew - June 2027(</a:t>
            </a:r>
            <a:r>
              <a:rPr lang="en-US" sz="2850" dirty="0" err="1">
                <a:solidFill>
                  <a:srgbClr val="000000"/>
                </a:solidFill>
                <a:latin typeface="Quicksand"/>
                <a:ea typeface="Quicksand"/>
                <a:cs typeface="Quicksand"/>
                <a:sym typeface="Quicksand"/>
              </a:rPr>
              <a:t>approx</a:t>
            </a:r>
            <a:r>
              <a:rPr lang="en-US" sz="2850" dirty="0">
                <a:solidFill>
                  <a:srgbClr val="000000"/>
                </a:solidFill>
                <a:latin typeface="Quicksand"/>
                <a:ea typeface="Quicksand"/>
                <a:cs typeface="Quicksand"/>
                <a:sym typeface="Quicksand"/>
              </a:rPr>
              <a:t> cost £7)</a:t>
            </a:r>
            <a:endParaRPr lang="en-US" sz="2850" dirty="0">
              <a:solidFill>
                <a:srgbClr val="000000"/>
              </a:solidFill>
              <a:latin typeface="Quicksand"/>
              <a:ea typeface="Quicksand"/>
              <a:cs typeface="Quicksand"/>
            </a:endParaRPr>
          </a:p>
          <a:p>
            <a:pPr algn="l">
              <a:lnSpc>
                <a:spcPts val="3455"/>
              </a:lnSpc>
            </a:pPr>
            <a:endParaRPr lang="en-US" sz="2879"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76200"/>
            <a:ext cx="9753600" cy="72390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550482" y="79807"/>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sng" dirty="0">
                  <a:solidFill>
                    <a:srgbClr val="000000"/>
                  </a:solidFill>
                  <a:latin typeface="Beautiful"/>
                  <a:ea typeface="Beautiful"/>
                  <a:cs typeface="Beautiful"/>
                  <a:sym typeface="Beautiful"/>
                </a:rPr>
                <a:t>PGL RESIDENTIAL</a:t>
              </a:r>
              <a:endParaRPr lang="en-US" sz="4266" u="sng" strike="noStrike" dirty="0">
                <a:solidFill>
                  <a:srgbClr val="000000"/>
                </a:solidFill>
                <a:latin typeface="Beautiful"/>
                <a:ea typeface="Beautiful"/>
                <a:cs typeface="Beautiful"/>
                <a:sym typeface="Beautiful"/>
              </a:endParaRPr>
            </a:p>
          </p:txBody>
        </p:sp>
      </p:grpSp>
      <p:sp>
        <p:nvSpPr>
          <p:cNvPr id="7" name="TextBox 6">
            <a:extLst>
              <a:ext uri="{FF2B5EF4-FFF2-40B4-BE49-F238E27FC236}">
                <a16:creationId xmlns:a16="http://schemas.microsoft.com/office/drawing/2014/main" id="{9C1F1B19-B58D-48A9-B77A-139D31959BCE}"/>
              </a:ext>
            </a:extLst>
          </p:cNvPr>
          <p:cNvSpPr txBox="1"/>
          <p:nvPr/>
        </p:nvSpPr>
        <p:spPr>
          <a:xfrm>
            <a:off x="416003" y="1023870"/>
            <a:ext cx="8910211" cy="6494085"/>
          </a:xfrm>
          <a:prstGeom prst="rect">
            <a:avLst/>
          </a:prstGeom>
          <a:noFill/>
        </p:spPr>
        <p:txBody>
          <a:bodyPr wrap="square" lIns="91440" tIns="45720" rIns="91440" bIns="45720" rtlCol="0" anchor="t">
            <a:spAutoFit/>
          </a:bodyPr>
          <a:lstStyle/>
          <a:p>
            <a:pPr marL="457200" indent="-457200">
              <a:buFont typeface="Arial,Sans-Serif"/>
              <a:buChar char="•"/>
            </a:pPr>
            <a:r>
              <a:rPr lang="en-GB" sz="2600">
                <a:latin typeface="Quicksand"/>
                <a:cs typeface="Arial"/>
              </a:rPr>
              <a:t>PGL, Bawdsey Manor.</a:t>
            </a:r>
            <a:endParaRPr lang="en-GB" sz="2600" dirty="0">
              <a:latin typeface="Quicksand"/>
              <a:cs typeface="Arial"/>
            </a:endParaRPr>
          </a:p>
          <a:p>
            <a:pPr marL="457200" indent="-457200">
              <a:buFont typeface="Arial,Sans-Serif"/>
              <a:buChar char="•"/>
            </a:pPr>
            <a:r>
              <a:rPr lang="en-GB" sz="2600">
                <a:latin typeface="Quicksand"/>
                <a:cs typeface="Arial"/>
              </a:rPr>
              <a:t>Final payment to be paid </a:t>
            </a:r>
            <a:r>
              <a:rPr lang="en-GB" sz="2600" b="1" u="sng">
                <a:latin typeface="Quicksand"/>
                <a:cs typeface="Arial"/>
              </a:rPr>
              <a:t>by 1st September.</a:t>
            </a:r>
          </a:p>
          <a:p>
            <a:pPr marL="457200" indent="-457200">
              <a:buFont typeface="Arial,Sans-Serif"/>
              <a:buChar char="•"/>
            </a:pPr>
            <a:r>
              <a:rPr lang="en-GB" sz="2600">
                <a:latin typeface="Quicksand"/>
                <a:cs typeface="Arial"/>
              </a:rPr>
              <a:t>Disposable lunch bag on the first day.</a:t>
            </a:r>
            <a:endParaRPr lang="en-GB" sz="2600" dirty="0">
              <a:latin typeface="Quicksand"/>
              <a:cs typeface="Arial"/>
            </a:endParaRPr>
          </a:p>
          <a:p>
            <a:pPr marL="457200" indent="-457200">
              <a:buFont typeface="Arial,Sans-Serif"/>
              <a:buChar char="•"/>
            </a:pPr>
            <a:r>
              <a:rPr lang="en-GB" sz="2600">
                <a:latin typeface="Quicksand"/>
                <a:cs typeface="Arial"/>
              </a:rPr>
              <a:t>Coach leaves school at 9:30am. </a:t>
            </a:r>
            <a:endParaRPr lang="en-US" sz="2600">
              <a:latin typeface="Quicksand"/>
              <a:cs typeface="Arial"/>
            </a:endParaRPr>
          </a:p>
          <a:p>
            <a:pPr marL="457200" indent="-457200">
              <a:buFont typeface="Arial,Sans-Serif"/>
              <a:buChar char="•"/>
            </a:pPr>
            <a:r>
              <a:rPr lang="en-GB" sz="2600">
                <a:latin typeface="Quicksand"/>
                <a:cs typeface="Arial"/>
              </a:rPr>
              <a:t>Returns on Friday at approximately 3pm.</a:t>
            </a:r>
            <a:endParaRPr lang="en-US" sz="2600">
              <a:latin typeface="Quicksand"/>
              <a:cs typeface="Arial"/>
            </a:endParaRPr>
          </a:p>
          <a:p>
            <a:pPr marL="457200" indent="-457200">
              <a:buFont typeface="Arial,Sans-Serif"/>
              <a:buChar char="•"/>
            </a:pPr>
            <a:r>
              <a:rPr lang="en-GB" sz="2600">
                <a:latin typeface="Quicksand"/>
                <a:cs typeface="Arial"/>
              </a:rPr>
              <a:t>Please don't send any electronics (including phones/ smart watches). </a:t>
            </a:r>
            <a:endParaRPr lang="en-US" sz="2600">
              <a:latin typeface="Quicksand"/>
              <a:cs typeface="Arial"/>
            </a:endParaRPr>
          </a:p>
          <a:p>
            <a:pPr marL="457200" indent="-457200">
              <a:buFont typeface="Arial,Sans-Serif"/>
              <a:buChar char="•"/>
            </a:pPr>
            <a:r>
              <a:rPr lang="en-GB" sz="2600" dirty="0">
                <a:latin typeface="Quicksand"/>
                <a:cs typeface="Arial"/>
              </a:rPr>
              <a:t>Other than disco clothes, it's old, warm </a:t>
            </a:r>
            <a:r>
              <a:rPr lang="en-GB" sz="2600">
                <a:latin typeface="Quicksand"/>
                <a:cs typeface="Arial"/>
              </a:rPr>
              <a:t>and comfortable clothes for the week. </a:t>
            </a:r>
            <a:endParaRPr lang="en-US" sz="2600">
              <a:latin typeface="Quicksand"/>
              <a:cs typeface="Arial"/>
            </a:endParaRPr>
          </a:p>
          <a:p>
            <a:pPr marL="457200" indent="-457200">
              <a:buFont typeface="Arial,Sans-Serif"/>
              <a:buChar char="•"/>
            </a:pPr>
            <a:r>
              <a:rPr lang="en-GB" sz="2600" dirty="0">
                <a:latin typeface="Quicksand"/>
                <a:cs typeface="Arial"/>
              </a:rPr>
              <a:t>Medium sized case/bag to help storage </a:t>
            </a:r>
            <a:r>
              <a:rPr lang="en-GB" sz="2600">
                <a:latin typeface="Quicksand"/>
                <a:cs typeface="Arial"/>
              </a:rPr>
              <a:t>in rooms</a:t>
            </a:r>
            <a:r>
              <a:rPr lang="en-GB" sz="2600" dirty="0">
                <a:latin typeface="Quicksand"/>
                <a:cs typeface="Arial"/>
              </a:rPr>
              <a:t> as well as them needing to carry </a:t>
            </a:r>
            <a:r>
              <a:rPr lang="en-GB" sz="2600">
                <a:latin typeface="Quicksand"/>
                <a:cs typeface="Arial"/>
              </a:rPr>
              <a:t>it up</a:t>
            </a:r>
            <a:r>
              <a:rPr lang="en-GB" sz="2600" dirty="0">
                <a:latin typeface="Quicksand"/>
                <a:cs typeface="Arial"/>
              </a:rPr>
              <a:t> two flights of stairs.</a:t>
            </a:r>
          </a:p>
          <a:p>
            <a:pPr marL="457200" indent="-457200">
              <a:buFont typeface="Arial,Sans-Serif"/>
              <a:buChar char="•"/>
            </a:pPr>
            <a:r>
              <a:rPr lang="en-GB" sz="2600" dirty="0">
                <a:latin typeface="Quicksand"/>
                <a:ea typeface="Calibri"/>
                <a:cs typeface="Arial"/>
              </a:rPr>
              <a:t>Bedding needed: sleeping bag or </a:t>
            </a:r>
            <a:r>
              <a:rPr lang="en-GB" sz="2600">
                <a:latin typeface="Quicksand"/>
                <a:ea typeface="Calibri"/>
                <a:cs typeface="Arial"/>
              </a:rPr>
              <a:t>duvet and</a:t>
            </a:r>
            <a:r>
              <a:rPr lang="en-GB" sz="2600" dirty="0">
                <a:latin typeface="Quicksand"/>
                <a:ea typeface="Calibri"/>
                <a:cs typeface="Arial"/>
              </a:rPr>
              <a:t> a pillow.</a:t>
            </a:r>
            <a:endParaRPr lang="en-US" sz="2600">
              <a:latin typeface="Quicksand"/>
              <a:ea typeface="Calibri"/>
              <a:cs typeface="Arial"/>
            </a:endParaRPr>
          </a:p>
          <a:p>
            <a:pPr marL="457200" indent="-457200">
              <a:buFont typeface="Arial,Sans-Serif"/>
              <a:buChar char="•"/>
            </a:pPr>
            <a:r>
              <a:rPr lang="en-GB" sz="2600">
                <a:latin typeface="Quicksand"/>
                <a:ea typeface="Calibri"/>
                <a:cs typeface="Arial"/>
              </a:rPr>
              <a:t>Bedsheet provided by PGL.</a:t>
            </a:r>
            <a:endParaRPr lang="en-US" sz="2600">
              <a:latin typeface="Quicksand"/>
              <a:ea typeface="Calibri"/>
              <a:cs typeface="Arial"/>
            </a:endParaRPr>
          </a:p>
          <a:p>
            <a:pPr marL="457200" indent="-457200">
              <a:buFont typeface="Arial,Sans-Serif"/>
              <a:buChar char="•"/>
            </a:pPr>
            <a:r>
              <a:rPr lang="en-GB" sz="2600">
                <a:latin typeface="Quicksand"/>
                <a:ea typeface="Calibri"/>
                <a:cs typeface="Arial"/>
              </a:rPr>
              <a:t>Spending money- up to £10 for the shop. </a:t>
            </a:r>
            <a:endParaRPr lang="en-US" sz="2600">
              <a:latin typeface="Quicksand"/>
              <a:ea typeface="Calibri"/>
              <a:cs typeface="Arial"/>
            </a:endParaRPr>
          </a:p>
          <a:p>
            <a:pPr marL="457200" indent="-457200">
              <a:buFont typeface="Arial,Sans-Serif"/>
              <a:buChar char="•"/>
            </a:pPr>
            <a:endParaRPr lang="en-GB" sz="2600" dirty="0">
              <a:latin typeface="Quicksand"/>
              <a:ea typeface="Calibri"/>
              <a:cs typeface="Arial"/>
            </a:endParaRPr>
          </a:p>
        </p:txBody>
      </p:sp>
      <p:sp>
        <p:nvSpPr>
          <p:cNvPr id="6" name="TextBox 5">
            <a:extLst>
              <a:ext uri="{FF2B5EF4-FFF2-40B4-BE49-F238E27FC236}">
                <a16:creationId xmlns:a16="http://schemas.microsoft.com/office/drawing/2014/main" id="{5B41D652-E219-9EE7-D901-1BFCF3AEF06F}"/>
              </a:ext>
            </a:extLst>
          </p:cNvPr>
          <p:cNvSpPr txBox="1"/>
          <p:nvPr/>
        </p:nvSpPr>
        <p:spPr>
          <a:xfrm>
            <a:off x="4900399" y="316315"/>
            <a:ext cx="48768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0" i="0" u="sng" strike="noStrike" baseline="0">
                <a:solidFill>
                  <a:srgbClr val="0000FF"/>
                </a:solidFill>
                <a:latin typeface="Calibri"/>
                <a:ea typeface="Segoe UI"/>
                <a:cs typeface="Segoe UI"/>
                <a:hlinkClick r:id="rId4"/>
              </a:rPr>
              <a:t>https://www.pgl.co.uk/Files/DocumentManagerDocuments/Web/Kit%20Lists/PGL-Kit-List-UK.pdf</a:t>
            </a:r>
            <a:endParaRPr lang="en-GB"/>
          </a:p>
          <a:p>
            <a:pPr algn="ctr"/>
            <a:endParaRPr lang="en-GB"/>
          </a:p>
        </p:txBody>
      </p:sp>
    </p:spTree>
    <p:extLst>
      <p:ext uri="{BB962C8B-B14F-4D97-AF65-F5344CB8AC3E}">
        <p14:creationId xmlns:p14="http://schemas.microsoft.com/office/powerpoint/2010/main" val="2155045304"/>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243840" y="45196"/>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HOME LEARNING</a:t>
              </a:r>
            </a:p>
          </p:txBody>
        </p:sp>
      </p:grpSp>
      <p:sp>
        <p:nvSpPr>
          <p:cNvPr id="6" name="TextBox 6"/>
          <p:cNvSpPr txBox="1"/>
          <p:nvPr/>
        </p:nvSpPr>
        <p:spPr>
          <a:xfrm>
            <a:off x="497418" y="1008125"/>
            <a:ext cx="8758765" cy="2584169"/>
          </a:xfrm>
          <a:prstGeom prst="rect">
            <a:avLst/>
          </a:prstGeom>
        </p:spPr>
        <p:txBody>
          <a:bodyPr lIns="0" tIns="0" rIns="0" bIns="0" rtlCol="0" anchor="t">
            <a:spAutoFit/>
          </a:bodyPr>
          <a:lstStyle/>
          <a:p>
            <a:pPr algn="l">
              <a:lnSpc>
                <a:spcPts val="2879"/>
              </a:lnSpc>
            </a:pPr>
            <a:endParaRPr lang="en-US" sz="2400" dirty="0">
              <a:solidFill>
                <a:srgbClr val="000000"/>
              </a:solidFill>
              <a:latin typeface="Quicksand"/>
              <a:ea typeface="Quicksand"/>
              <a:cs typeface="Quicksand"/>
              <a:sym typeface="Quicksand"/>
            </a:endParaRPr>
          </a:p>
          <a:p>
            <a:pPr>
              <a:lnSpc>
                <a:spcPts val="2879"/>
              </a:lnSpc>
            </a:pPr>
            <a:r>
              <a:rPr lang="en-US" sz="2400" dirty="0">
                <a:solidFill>
                  <a:srgbClr val="000000"/>
                </a:solidFill>
                <a:latin typeface="Quicksand"/>
                <a:ea typeface="Quicksand"/>
                <a:cs typeface="Quicksand"/>
                <a:sym typeface="Quicksand"/>
              </a:rPr>
              <a:t>Spelling – Half-termly tests from the Year 5/6 word lists </a:t>
            </a:r>
            <a:endParaRPr lang="en-US" sz="2400" dirty="0">
              <a:solidFill>
                <a:srgbClr val="000000"/>
              </a:solidFill>
              <a:latin typeface="Quicksand"/>
              <a:ea typeface="Quicksand"/>
              <a:cs typeface="Quicksand"/>
            </a:endParaRP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err="1">
                <a:solidFill>
                  <a:srgbClr val="000000"/>
                </a:solidFill>
                <a:latin typeface="Quicksand"/>
                <a:ea typeface="Quicksand"/>
                <a:cs typeface="Quicksand"/>
                <a:sym typeface="Quicksand"/>
              </a:rPr>
              <a:t>Maths</a:t>
            </a:r>
            <a:r>
              <a:rPr lang="en-US" sz="2400" dirty="0">
                <a:solidFill>
                  <a:srgbClr val="000000"/>
                </a:solidFill>
                <a:latin typeface="Quicksand"/>
                <a:ea typeface="Quicksand"/>
                <a:cs typeface="Quicksand"/>
                <a:sym typeface="Quicksand"/>
              </a:rPr>
              <a:t> and English- Pupils will be given a login for LBQ </a:t>
            </a:r>
            <a:r>
              <a:rPr lang="en-US" sz="2400">
                <a:solidFill>
                  <a:srgbClr val="000000"/>
                </a:solidFill>
                <a:latin typeface="Quicksand"/>
                <a:ea typeface="Quicksand"/>
                <a:cs typeface="Quicksand"/>
                <a:sym typeface="Quicksand"/>
              </a:rPr>
              <a:t>(Learning By Questions). Each week children will be set </a:t>
            </a:r>
            <a:r>
              <a:rPr lang="en-US" sz="2400" dirty="0">
                <a:solidFill>
                  <a:srgbClr val="000000"/>
                </a:solidFill>
                <a:latin typeface="Quicksand"/>
                <a:ea typeface="Quicksand"/>
                <a:cs typeface="Quicksand"/>
                <a:sym typeface="Quicksand"/>
              </a:rPr>
              <a:t>homework for </a:t>
            </a:r>
            <a:r>
              <a:rPr lang="en-US" sz="2400" dirty="0" err="1">
                <a:solidFill>
                  <a:srgbClr val="000000"/>
                </a:solidFill>
                <a:latin typeface="Quicksand"/>
                <a:ea typeface="Quicksand"/>
                <a:cs typeface="Quicksand"/>
                <a:sym typeface="Quicksand"/>
              </a:rPr>
              <a:t>Maths</a:t>
            </a:r>
            <a:r>
              <a:rPr lang="en-US" sz="2400" dirty="0">
                <a:solidFill>
                  <a:srgbClr val="000000"/>
                </a:solidFill>
                <a:latin typeface="Quicksand"/>
                <a:ea typeface="Quicksand"/>
                <a:cs typeface="Quicksand"/>
                <a:sym typeface="Quicksand"/>
              </a:rPr>
              <a:t> and English which is to be completed online. Homework is due in on a Thursday.</a:t>
            </a:r>
          </a:p>
        </p:txBody>
      </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21490" y="1869443"/>
            <a:ext cx="3334102" cy="4709360"/>
            <a:chOff x="0" y="0"/>
            <a:chExt cx="4445470" cy="6279147"/>
          </a:xfrm>
        </p:grpSpPr>
        <p:sp>
          <p:nvSpPr>
            <p:cNvPr id="4" name="Freeform 4"/>
            <p:cNvSpPr/>
            <p:nvPr/>
          </p:nvSpPr>
          <p:spPr>
            <a:xfrm>
              <a:off x="0" y="0"/>
              <a:ext cx="4445508" cy="6279134"/>
            </a:xfrm>
            <a:custGeom>
              <a:avLst/>
              <a:gdLst/>
              <a:ahLst/>
              <a:cxnLst/>
              <a:rect l="l" t="t" r="r" b="b"/>
              <a:pathLst>
                <a:path w="4445508" h="6279134">
                  <a:moveTo>
                    <a:pt x="0" y="0"/>
                  </a:moveTo>
                  <a:lnTo>
                    <a:pt x="4445508" y="0"/>
                  </a:lnTo>
                  <a:lnTo>
                    <a:pt x="4445508" y="6279134"/>
                  </a:lnTo>
                  <a:lnTo>
                    <a:pt x="0" y="6279134"/>
                  </a:lnTo>
                  <a:lnTo>
                    <a:pt x="0" y="0"/>
                  </a:lnTo>
                  <a:close/>
                </a:path>
              </a:pathLst>
            </a:custGeom>
            <a:blipFill>
              <a:blip r:embed="rId3"/>
              <a:stretch>
                <a:fillRect/>
              </a:stretch>
            </a:blipFill>
          </p:spPr>
        </p:sp>
      </p:grpSp>
      <p:grpSp>
        <p:nvGrpSpPr>
          <p:cNvPr id="5" name="Group 5"/>
          <p:cNvGrpSpPr/>
          <p:nvPr/>
        </p:nvGrpSpPr>
        <p:grpSpPr>
          <a:xfrm>
            <a:off x="729348" y="273849"/>
            <a:ext cx="7355110" cy="1527268"/>
            <a:chOff x="0" y="0"/>
            <a:chExt cx="9806813" cy="2036358"/>
          </a:xfrm>
        </p:grpSpPr>
        <p:sp>
          <p:nvSpPr>
            <p:cNvPr id="6" name="Freeform 6"/>
            <p:cNvSpPr/>
            <p:nvPr/>
          </p:nvSpPr>
          <p:spPr>
            <a:xfrm>
              <a:off x="0" y="0"/>
              <a:ext cx="9806811" cy="2036359"/>
            </a:xfrm>
            <a:custGeom>
              <a:avLst/>
              <a:gdLst/>
              <a:ahLst/>
              <a:cxnLst/>
              <a:rect l="l" t="t" r="r" b="b"/>
              <a:pathLst>
                <a:path w="9806811" h="2036359">
                  <a:moveTo>
                    <a:pt x="0" y="0"/>
                  </a:moveTo>
                  <a:lnTo>
                    <a:pt x="9806811" y="0"/>
                  </a:lnTo>
                  <a:lnTo>
                    <a:pt x="9806811" y="2036359"/>
                  </a:lnTo>
                  <a:lnTo>
                    <a:pt x="0" y="2036359"/>
                  </a:lnTo>
                  <a:close/>
                </a:path>
              </a:pathLst>
            </a:custGeom>
            <a:blipFill>
              <a:blip r:embed="rId4">
                <a:alphaModFix amt="0"/>
              </a:blip>
              <a:stretch>
                <a:fillRect t="-58026" b="-29647"/>
              </a:stretch>
            </a:blipFill>
          </p:spPr>
        </p:sp>
        <p:sp>
          <p:nvSpPr>
            <p:cNvPr id="7" name="TextBox 7"/>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RELATIONSHIPS AND BEHAVIOUR</a:t>
              </a:r>
            </a:p>
          </p:txBody>
        </p:sp>
      </p:grpSp>
      <p:sp>
        <p:nvSpPr>
          <p:cNvPr id="8" name="TextBox 8"/>
          <p:cNvSpPr txBox="1"/>
          <p:nvPr/>
        </p:nvSpPr>
        <p:spPr>
          <a:xfrm>
            <a:off x="4406903" y="2522858"/>
            <a:ext cx="3208525" cy="3267075"/>
          </a:xfrm>
          <a:prstGeom prst="rect">
            <a:avLst/>
          </a:prstGeom>
        </p:spPr>
        <p:txBody>
          <a:bodyPr lIns="0" tIns="0" rIns="0" bIns="0" rtlCol="0" anchor="t">
            <a:spAutoFit/>
          </a:bodyPr>
          <a:lstStyle/>
          <a:p>
            <a:pPr algn="ctr">
              <a:lnSpc>
                <a:spcPts val="2879"/>
              </a:lnSpc>
            </a:pPr>
            <a:r>
              <a:rPr lang="en-US" sz="2400">
                <a:solidFill>
                  <a:srgbClr val="000000"/>
                </a:solidFill>
                <a:latin typeface="Quicksand"/>
                <a:ea typeface="Quicksand"/>
                <a:cs typeface="Quicksand"/>
                <a:sym typeface="Quicksand"/>
              </a:rPr>
              <a:t>Our Behaviour and Relationships Policy is based on this simple code of conduct where we promote ‘Being Safe, Being Kind, Being Respectful’ every day at Heathlands.</a:t>
            </a: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01183" y="283920"/>
            <a:ext cx="7355110" cy="1527268"/>
            <a:chOff x="0" y="0"/>
            <a:chExt cx="9806813" cy="2036358"/>
          </a:xfrm>
        </p:grpSpPr>
        <p:sp>
          <p:nvSpPr>
            <p:cNvPr id="4" name="Freeform 4"/>
            <p:cNvSpPr/>
            <p:nvPr/>
          </p:nvSpPr>
          <p:spPr>
            <a:xfrm>
              <a:off x="0" y="0"/>
              <a:ext cx="9806811" cy="2036352"/>
            </a:xfrm>
            <a:custGeom>
              <a:avLst/>
              <a:gdLst/>
              <a:ahLst/>
              <a:cxnLst/>
              <a:rect l="l" t="t" r="r" b="b"/>
              <a:pathLst>
                <a:path w="9806811" h="2036352">
                  <a:moveTo>
                    <a:pt x="0" y="0"/>
                  </a:moveTo>
                  <a:lnTo>
                    <a:pt x="9806811" y="0"/>
                  </a:lnTo>
                  <a:lnTo>
                    <a:pt x="9806811" y="2036352"/>
                  </a:lnTo>
                  <a:lnTo>
                    <a:pt x="0" y="2036352"/>
                  </a:lnTo>
                  <a:close/>
                </a:path>
              </a:pathLst>
            </a:custGeom>
            <a:blipFill>
              <a:blip r:embed="rId3">
                <a:alphaModFix amt="0"/>
              </a:blip>
              <a:stretch>
                <a:fillRect t="-58459" b="-29215"/>
              </a:stretch>
            </a:blipFill>
          </p:spPr>
        </p:sp>
        <p:sp>
          <p:nvSpPr>
            <p:cNvPr id="5" name="TextBox 5"/>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RELATIONSHIPS AND BEHAVIOUR</a:t>
              </a:r>
            </a:p>
          </p:txBody>
        </p:sp>
      </p:grpSp>
      <p:sp>
        <p:nvSpPr>
          <p:cNvPr id="6" name="TextBox 6"/>
          <p:cNvSpPr txBox="1"/>
          <p:nvPr/>
        </p:nvSpPr>
        <p:spPr>
          <a:xfrm>
            <a:off x="507392" y="2062162"/>
            <a:ext cx="8738816" cy="3267075"/>
          </a:xfrm>
          <a:prstGeom prst="rect">
            <a:avLst/>
          </a:prstGeom>
        </p:spPr>
        <p:txBody>
          <a:bodyPr lIns="0" tIns="0" rIns="0" bIns="0" rtlCol="0" anchor="t">
            <a:spAutoFit/>
          </a:bodyPr>
          <a:lstStyle/>
          <a:p>
            <a:pPr marL="321564" lvl="1" indent="-160782" algn="l">
              <a:lnSpc>
                <a:spcPts val="2879"/>
              </a:lnSpc>
              <a:buFont typeface="Arial"/>
              <a:buChar char="•"/>
            </a:pPr>
            <a:r>
              <a:rPr lang="en-US" sz="2400">
                <a:solidFill>
                  <a:srgbClr val="000000"/>
                </a:solidFill>
                <a:latin typeface="Quicksand"/>
                <a:ea typeface="Quicksand"/>
                <a:cs typeface="Quicksand"/>
                <a:sym typeface="Quicksand"/>
              </a:rPr>
              <a:t>Class marbles awarded for the class – this could be for anything from excellent lining up and great manners to a wonderful maths lesson or seeing brilliant teamwork.</a:t>
            </a:r>
          </a:p>
          <a:p>
            <a:pPr marL="321564" lvl="1" indent="-160782" algn="l">
              <a:lnSpc>
                <a:spcPts val="2879"/>
              </a:lnSpc>
              <a:buFont typeface="Arial"/>
              <a:buChar char="•"/>
            </a:pPr>
            <a:r>
              <a:rPr lang="en-US" sz="2400">
                <a:solidFill>
                  <a:srgbClr val="000000"/>
                </a:solidFill>
                <a:latin typeface="Quicksand"/>
                <a:ea typeface="Quicksand"/>
                <a:cs typeface="Quicksand"/>
                <a:sym typeface="Quicksand"/>
              </a:rPr>
              <a:t>Any child who goes above and beyond in demonstrating our Core Values, embracing our Visible Learning ethos, or consistently making the right choices can be awarded a Celebration Certificate by any adult in school, at any time. These certificates will be displayed in classrooms and sent home at the end of each week.</a:t>
            </a:r>
          </a:p>
        </p:txBody>
      </p:sp>
      <p:grpSp>
        <p:nvGrpSpPr>
          <p:cNvPr id="7" name="Group 7"/>
          <p:cNvGrpSpPr/>
          <p:nvPr/>
        </p:nvGrpSpPr>
        <p:grpSpPr>
          <a:xfrm>
            <a:off x="758190" y="5393726"/>
            <a:ext cx="8048770" cy="1823404"/>
            <a:chOff x="0" y="0"/>
            <a:chExt cx="7577468" cy="1716634"/>
          </a:xfrm>
        </p:grpSpPr>
        <p:sp>
          <p:nvSpPr>
            <p:cNvPr id="8" name="Freeform 8"/>
            <p:cNvSpPr/>
            <p:nvPr/>
          </p:nvSpPr>
          <p:spPr>
            <a:xfrm>
              <a:off x="0" y="0"/>
              <a:ext cx="7577455" cy="1716659"/>
            </a:xfrm>
            <a:custGeom>
              <a:avLst/>
              <a:gdLst/>
              <a:ahLst/>
              <a:cxnLst/>
              <a:rect l="l" t="t" r="r" b="b"/>
              <a:pathLst>
                <a:path w="7577455" h="1716659">
                  <a:moveTo>
                    <a:pt x="0" y="0"/>
                  </a:moveTo>
                  <a:lnTo>
                    <a:pt x="7577455" y="0"/>
                  </a:lnTo>
                  <a:lnTo>
                    <a:pt x="7577455" y="1716659"/>
                  </a:lnTo>
                  <a:lnTo>
                    <a:pt x="0" y="1716659"/>
                  </a:lnTo>
                  <a:lnTo>
                    <a:pt x="0" y="0"/>
                  </a:lnTo>
                  <a:close/>
                </a:path>
              </a:pathLst>
            </a:custGeom>
            <a:blipFill>
              <a:blip r:embed="rId4"/>
              <a:stretch>
                <a:fillRect l="-28" r="-28" b="1"/>
              </a:stretch>
            </a:blipFill>
          </p:spPr>
        </p:sp>
      </p:gr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731520" y="38168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VISIBLE LEARNING</a:t>
              </a:r>
            </a:p>
          </p:txBody>
        </p:sp>
      </p:grpSp>
      <p:grpSp>
        <p:nvGrpSpPr>
          <p:cNvPr id="6" name="Group 6"/>
          <p:cNvGrpSpPr/>
          <p:nvPr/>
        </p:nvGrpSpPr>
        <p:grpSpPr>
          <a:xfrm>
            <a:off x="1833215" y="1714744"/>
            <a:ext cx="6087170" cy="4389120"/>
            <a:chOff x="0" y="0"/>
            <a:chExt cx="8116227" cy="5852160"/>
          </a:xfrm>
        </p:grpSpPr>
        <p:sp>
          <p:nvSpPr>
            <p:cNvPr id="7" name="Freeform 7"/>
            <p:cNvSpPr/>
            <p:nvPr/>
          </p:nvSpPr>
          <p:spPr>
            <a:xfrm>
              <a:off x="0" y="0"/>
              <a:ext cx="8116189" cy="5852160"/>
            </a:xfrm>
            <a:custGeom>
              <a:avLst/>
              <a:gdLst/>
              <a:ahLst/>
              <a:cxnLst/>
              <a:rect l="l" t="t" r="r" b="b"/>
              <a:pathLst>
                <a:path w="8116189" h="5852160">
                  <a:moveTo>
                    <a:pt x="0" y="0"/>
                  </a:moveTo>
                  <a:lnTo>
                    <a:pt x="8116189" y="0"/>
                  </a:lnTo>
                  <a:lnTo>
                    <a:pt x="8116189" y="5852160"/>
                  </a:lnTo>
                  <a:lnTo>
                    <a:pt x="0" y="5852160"/>
                  </a:lnTo>
                  <a:lnTo>
                    <a:pt x="0" y="0"/>
                  </a:lnTo>
                  <a:close/>
                </a:path>
              </a:pathLst>
            </a:custGeom>
            <a:blipFill>
              <a:blip r:embed="rId4"/>
              <a:stretch>
                <a:fillRect/>
              </a:stretch>
            </a:blipFill>
          </p:spPr>
        </p:sp>
      </p:gr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325117" y="6868"/>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MAKING CONTACT</a:t>
              </a:r>
            </a:p>
          </p:txBody>
        </p:sp>
      </p:grpSp>
      <p:sp>
        <p:nvSpPr>
          <p:cNvPr id="6" name="TextBox 6"/>
          <p:cNvSpPr txBox="1"/>
          <p:nvPr/>
        </p:nvSpPr>
        <p:spPr>
          <a:xfrm>
            <a:off x="325117" y="871129"/>
            <a:ext cx="8696963" cy="6292373"/>
          </a:xfrm>
          <a:prstGeom prst="rect">
            <a:avLst/>
          </a:prstGeom>
        </p:spPr>
        <p:txBody>
          <a:bodyPr lIns="0" tIns="0" rIns="0" bIns="0" rtlCol="0" anchor="t">
            <a:spAutoFit/>
          </a:bodyPr>
          <a:lstStyle/>
          <a:p>
            <a:pPr marL="251407" lvl="1" indent="-125703" algn="l">
              <a:lnSpc>
                <a:spcPts val="2926"/>
              </a:lnSpc>
              <a:buFont typeface="Arial"/>
              <a:buChar char="•"/>
            </a:pPr>
            <a:r>
              <a:rPr lang="en-US" sz="1851">
                <a:solidFill>
                  <a:srgbClr val="000000"/>
                </a:solidFill>
                <a:latin typeface="Quicksand"/>
                <a:ea typeface="Quicksand"/>
                <a:cs typeface="Quicksand"/>
                <a:sym typeface="Quicksand"/>
              </a:rPr>
              <a:t>Class Dojo – we will use Class Dojo for communication. Teachers will check and reply to messages between the hours of 8:00am and 5:00pm only. However, as teachers are teaching during the day they may not see messages immediately. </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Alternatively, please make an appointment with the school office and we will try to speak to you as soon as possible or catch us on the gate. </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Should you need to contact the school office please use: </a:t>
            </a:r>
            <a:r>
              <a:rPr lang="en-US" sz="1851" u="sng">
                <a:solidFill>
                  <a:srgbClr val="000000"/>
                </a:solidFill>
                <a:latin typeface="Quicksand"/>
                <a:ea typeface="Quicksand"/>
                <a:cs typeface="Quicksand"/>
                <a:sym typeface="Quicksand"/>
                <a:hlinkClick r:id="rId4" tooltip="mailto:admin@heathlands.essex.sch.uk"/>
              </a:rPr>
              <a:t>admin@heathlands.essex.sch.uk</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If your child is going home with someone other than you, please let us know (in person or via the office). If this is a regular arrangement please let the office know, so they can amend the pick-up sheet.</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If your child is absent for any medical reason, please let the office know as the first port of call. </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All forms of communication between home and school should be in line with our core values of trust, respect, enjoyment, courage and kindness.</a:t>
            </a:r>
          </a:p>
          <a:p>
            <a:pPr marL="251407" lvl="1" indent="-125703" algn="l">
              <a:lnSpc>
                <a:spcPts val="2926"/>
              </a:lnSpc>
              <a:buFont typeface="Arial"/>
              <a:buChar char="•"/>
            </a:pPr>
            <a:r>
              <a:rPr lang="en-US" sz="1851">
                <a:solidFill>
                  <a:srgbClr val="000000"/>
                </a:solidFill>
                <a:latin typeface="Quicksand"/>
                <a:ea typeface="Quicksand"/>
                <a:cs typeface="Quicksand"/>
                <a:sym typeface="Quicksand"/>
              </a:rPr>
              <a:t>Please do not put personal notes in your child’s reading diary as other adults may see this and we do not check the diaries every day. </a:t>
            </a:r>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sp>
      <p:grpSp>
        <p:nvGrpSpPr>
          <p:cNvPr id="3" name="Group 3"/>
          <p:cNvGrpSpPr/>
          <p:nvPr/>
        </p:nvGrpSpPr>
        <p:grpSpPr>
          <a:xfrm>
            <a:off x="457381" y="162563"/>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a:solidFill>
                    <a:srgbClr val="000000"/>
                  </a:solidFill>
                  <a:latin typeface="Beautiful"/>
                  <a:ea typeface="Beautiful"/>
                  <a:cs typeface="Beautiful"/>
                  <a:sym typeface="Beautiful"/>
                </a:rPr>
                <a:t>DATES FOR YOUR DIARY</a:t>
              </a:r>
            </a:p>
          </p:txBody>
        </p:sp>
      </p:grpSp>
      <p:sp>
        <p:nvSpPr>
          <p:cNvPr id="6" name="TextBox 6"/>
          <p:cNvSpPr txBox="1"/>
          <p:nvPr/>
        </p:nvSpPr>
        <p:spPr>
          <a:xfrm>
            <a:off x="228600" y="1437637"/>
            <a:ext cx="9372599" cy="4845557"/>
          </a:xfrm>
          <a:prstGeom prst="rect">
            <a:avLst/>
          </a:prstGeom>
        </p:spPr>
        <p:txBody>
          <a:bodyPr wrap="square" lIns="0" tIns="0" rIns="0" bIns="0" rtlCol="0" anchor="t">
            <a:spAutoFit/>
          </a:bodyPr>
          <a:lstStyle/>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Parent consultations:</a:t>
            </a:r>
          </a:p>
          <a:p>
            <a:pPr marL="1027670" lvl="2" indent="-342557"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20ᵗʰ and 22ⁿᵈ October 2026</a:t>
            </a:r>
          </a:p>
          <a:p>
            <a:pPr marL="1027670" lvl="2" indent="-342557"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9ᵗʰ and 11ᵗʰ February 2027</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Harvest Service: 28ᵗʰ September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Fireworks: 7ᵗʰ November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Christmas Service: 1ˢᵗ December 2026</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Easter Service: 24ᵗʰ March 2027</a:t>
            </a:r>
          </a:p>
          <a:p>
            <a:pPr marL="461749" lvl="1" indent="-230875" algn="l">
              <a:lnSpc>
                <a:spcPts val="4158"/>
              </a:lnSpc>
              <a:buFont typeface="Arial"/>
              <a:buChar char="•"/>
            </a:pPr>
            <a:r>
              <a:rPr lang="en-US" sz="3465" dirty="0" err="1">
                <a:solidFill>
                  <a:srgbClr val="000000"/>
                </a:solidFill>
                <a:latin typeface="Beauty Salon Sans"/>
                <a:ea typeface="Beauty Salon Sans"/>
                <a:cs typeface="Beauty Salon Sans"/>
                <a:sym typeface="Beauty Salon Sans"/>
              </a:rPr>
              <a:t>Sats</a:t>
            </a:r>
            <a:r>
              <a:rPr lang="en-US" sz="3465" dirty="0">
                <a:solidFill>
                  <a:srgbClr val="000000"/>
                </a:solidFill>
                <a:latin typeface="Beauty Salon Sans"/>
                <a:ea typeface="Beauty Salon Sans"/>
                <a:cs typeface="Beauty Salon Sans"/>
                <a:sym typeface="Beauty Salon Sans"/>
              </a:rPr>
              <a:t> week-Monday 10</a:t>
            </a:r>
            <a:r>
              <a:rPr lang="en-US" sz="3465" baseline="30000" dirty="0">
                <a:solidFill>
                  <a:srgbClr val="000000"/>
                </a:solidFill>
                <a:latin typeface="Beauty Salon Sans"/>
                <a:ea typeface="Beauty Salon Sans"/>
                <a:cs typeface="Beauty Salon Sans"/>
                <a:sym typeface="Beauty Salon Sans"/>
              </a:rPr>
              <a:t>th</a:t>
            </a:r>
            <a:r>
              <a:rPr lang="en-US" sz="3465" dirty="0">
                <a:solidFill>
                  <a:srgbClr val="000000"/>
                </a:solidFill>
                <a:latin typeface="Beauty Salon Sans"/>
                <a:ea typeface="Beauty Salon Sans"/>
                <a:cs typeface="Beauty Salon Sans"/>
                <a:sym typeface="Beauty Salon Sans"/>
              </a:rPr>
              <a:t>- Thursday 13</a:t>
            </a:r>
            <a:r>
              <a:rPr lang="en-US" sz="3465" baseline="30000" dirty="0">
                <a:solidFill>
                  <a:srgbClr val="000000"/>
                </a:solidFill>
                <a:latin typeface="Beauty Salon Sans"/>
                <a:ea typeface="Beauty Salon Sans"/>
                <a:cs typeface="Beauty Salon Sans"/>
                <a:sym typeface="Beauty Salon Sans"/>
              </a:rPr>
              <a:t>th</a:t>
            </a:r>
            <a:r>
              <a:rPr lang="en-US" sz="3465" dirty="0">
                <a:solidFill>
                  <a:srgbClr val="000000"/>
                </a:solidFill>
                <a:latin typeface="Beauty Salon Sans"/>
                <a:ea typeface="Beauty Salon Sans"/>
                <a:cs typeface="Beauty Salon Sans"/>
                <a:sym typeface="Beauty Salon Sans"/>
              </a:rPr>
              <a:t> May 2027</a:t>
            </a:r>
          </a:p>
          <a:p>
            <a:pPr marL="461749" lvl="1" indent="-230875" algn="l">
              <a:lnSpc>
                <a:spcPts val="4158"/>
              </a:lnSpc>
              <a:buFont typeface="Arial"/>
              <a:buChar char="•"/>
            </a:pPr>
            <a:r>
              <a:rPr lang="en-US" sz="3465" dirty="0">
                <a:solidFill>
                  <a:srgbClr val="000000"/>
                </a:solidFill>
                <a:latin typeface="Beauty Salon Sans"/>
                <a:ea typeface="Beauty Salon Sans"/>
                <a:cs typeface="Beauty Salon Sans"/>
                <a:sym typeface="Beauty Salon Sans"/>
              </a:rPr>
              <a:t>Sports Day: 16ᵗʰ June 2027</a:t>
            </a:r>
          </a:p>
        </p:txBody>
      </p:sp>
    </p:spTree>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61d3a04-c32d-4e47-9aa7-d68898fc2db6">
      <Terms xmlns="http://schemas.microsoft.com/office/infopath/2007/PartnerControls"/>
    </lcf76f155ced4ddcb4097134ff3c332f>
    <TaxCatchAll xmlns="115289a3-6344-4c94-a529-4ff4df9bd15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B6749F22B0AF44C9CF2E3BFF5EB4744" ma:contentTypeVersion="19" ma:contentTypeDescription="Create a new document." ma:contentTypeScope="" ma:versionID="badc5abe471560f5a070e32fd8db09bf">
  <xsd:schema xmlns:xsd="http://www.w3.org/2001/XMLSchema" xmlns:xs="http://www.w3.org/2001/XMLSchema" xmlns:p="http://schemas.microsoft.com/office/2006/metadata/properties" xmlns:ns2="a61d3a04-c32d-4e47-9aa7-d68898fc2db6" xmlns:ns3="115289a3-6344-4c94-a529-4ff4df9bd150" targetNamespace="http://schemas.microsoft.com/office/2006/metadata/properties" ma:root="true" ma:fieldsID="0715a3937bcf355cb33567b6382f11ef" ns2:_="" ns3:_="">
    <xsd:import namespace="a61d3a04-c32d-4e47-9aa7-d68898fc2db6"/>
    <xsd:import namespace="115289a3-6344-4c94-a529-4ff4df9bd15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1d3a04-c32d-4e47-9aa7-d68898fc2d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014cf5-70f0-4c64-a6e3-89f46a37bd8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5289a3-6344-4c94-a529-4ff4df9bd15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c72b5a4-6d7c-47eb-a4eb-1905abc988d6}" ma:internalName="TaxCatchAll" ma:showField="CatchAllData" ma:web="115289a3-6344-4c94-a529-4ff4df9bd15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38F134-E54F-4A94-8A32-6062976729B1}">
  <ds:schemaRefs>
    <ds:schemaRef ds:uri="http://schemas.microsoft.com/sharepoint/v3/contenttype/forms"/>
  </ds:schemaRefs>
</ds:datastoreItem>
</file>

<file path=customXml/itemProps2.xml><?xml version="1.0" encoding="utf-8"?>
<ds:datastoreItem xmlns:ds="http://schemas.openxmlformats.org/officeDocument/2006/customXml" ds:itemID="{ACF24FB6-5C64-4D89-B5A3-84083B70806B}">
  <ds:schemaRefs>
    <ds:schemaRef ds:uri="http://schemas.microsoft.com/office/2006/metadata/properties"/>
    <ds:schemaRef ds:uri="http://schemas.microsoft.com/office/infopath/2007/PartnerControls"/>
    <ds:schemaRef ds:uri="a61d3a04-c32d-4e47-9aa7-d68898fc2db6"/>
    <ds:schemaRef ds:uri="115289a3-6344-4c94-a529-4ff4df9bd150"/>
  </ds:schemaRefs>
</ds:datastoreItem>
</file>

<file path=customXml/itemProps3.xml><?xml version="1.0" encoding="utf-8"?>
<ds:datastoreItem xmlns:ds="http://schemas.openxmlformats.org/officeDocument/2006/customXml" ds:itemID="{960874C0-7052-42D1-8D4D-80CDEA7E67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1d3a04-c32d-4e47-9aa7-d68898fc2db6"/>
    <ds:schemaRef ds:uri="115289a3-6344-4c94-a529-4ff4df9bd1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TotalTime>
  <Words>976</Words>
  <Application>Microsoft Office PowerPoint</Application>
  <PresentationFormat>Custom</PresentationFormat>
  <Paragraphs>93</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2026.pptx</dc:title>
  <dc:creator>Mrs Sandford</dc:creator>
  <cp:lastModifiedBy>Sally</cp:lastModifiedBy>
  <cp:revision>108</cp:revision>
  <dcterms:created xsi:type="dcterms:W3CDTF">2006-08-16T00:00:00Z</dcterms:created>
  <dcterms:modified xsi:type="dcterms:W3CDTF">2026-07-02T11:55:24Z</dcterms:modified>
  <dc:identifier>DAHMA3OAk2w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0x0101002B6749F22B0AF44C9CF2E3BFF5EB4744</vt:lpwstr>
  </property>
  <property fmtid="{D5CDD505-2E9C-101B-9397-08002B2CF9AE}" pid="3" name="MediaServiceImageTags">
    <vt:lpwstr/>
  </property>
</Properties>
</file>