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3" r:id="rId11"/>
    <p:sldId id="264" r:id="rId12"/>
    <p:sldId id="268" r:id="rId13"/>
    <p:sldId id="269" r:id="rId14"/>
    <p:sldId id="270" r:id="rId15"/>
    <p:sldId id="271" r:id="rId16"/>
    <p:sldId id="272" r:id="rId17"/>
    <p:sldId id="273" r:id="rId18"/>
    <p:sldId id="274" r:id="rId19"/>
    <p:sldId id="276" r:id="rId20"/>
    <p:sldId id="277" r:id="rId21"/>
  </p:sldIdLst>
  <p:sldSz cx="9753600" cy="7315200"/>
  <p:notesSz cx="6858000" cy="9144000"/>
  <p:embeddedFontLst>
    <p:embeddedFont>
      <p:font typeface="Beauty Salon Sans" panose="020B0604020202020204" charset="-128"/>
      <p:regular r:id="rId22"/>
    </p:embeddedFont>
    <p:embeddedFont>
      <p:font typeface="Bahnschrift SemiBold" panose="020B0502040204020203" pitchFamily="34" charset="0"/>
      <p:bold r:id="rId23"/>
    </p:embeddedFont>
    <p:embeddedFont>
      <p:font typeface="Beautiful" panose="00000500000000000000" charset="0"/>
      <p:regular r:id="rId24"/>
    </p:embeddedFont>
    <p:embeddedFont>
      <p:font typeface="Quicksand" panose="020B0604020202020204" charset="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3C963B-11DC-4CF6-72DA-3C4B0CF7B02B}" v="10" dt="2026-07-01T10:19:46.8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90" d="100"/>
          <a:sy n="90" d="100"/>
        </p:scale>
        <p:origin x="1061"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Hassard" userId="S::tomhassard@heathlands.essex.sch.uk::1638c7e4-57cf-498a-a0e1-e97c1e9d1ffd" providerId="AD" clId="Web-{2F7A1716-E334-4086-BBEE-A7BC157CEE84}"/>
    <pc:docChg chg="modSld">
      <pc:chgData name="Tom Hassard" userId="S::tomhassard@heathlands.essex.sch.uk::1638c7e4-57cf-498a-a0e1-e97c1e9d1ffd" providerId="AD" clId="Web-{2F7A1716-E334-4086-BBEE-A7BC157CEE84}" dt="2026-06-23T06:18:26.933" v="24" actId="20577"/>
      <pc:docMkLst>
        <pc:docMk/>
      </pc:docMkLst>
      <pc:sldChg chg="modSp">
        <pc:chgData name="Tom Hassard" userId="S::tomhassard@heathlands.essex.sch.uk::1638c7e4-57cf-498a-a0e1-e97c1e9d1ffd" providerId="AD" clId="Web-{2F7A1716-E334-4086-BBEE-A7BC157CEE84}" dt="2026-06-23T06:16:57.911" v="11" actId="20577"/>
        <pc:sldMkLst>
          <pc:docMk/>
          <pc:sldMk cId="0" sldId="259"/>
        </pc:sldMkLst>
        <pc:spChg chg="mod">
          <ac:chgData name="Tom Hassard" userId="S::tomhassard@heathlands.essex.sch.uk::1638c7e4-57cf-498a-a0e1-e97c1e9d1ffd" providerId="AD" clId="Web-{2F7A1716-E334-4086-BBEE-A7BC157CEE84}" dt="2026-06-23T06:16:57.911" v="11" actId="20577"/>
          <ac:spMkLst>
            <pc:docMk/>
            <pc:sldMk cId="0" sldId="259"/>
            <ac:spMk id="6" creationId="{00000000-0000-0000-0000-000000000000}"/>
          </ac:spMkLst>
        </pc:spChg>
      </pc:sldChg>
      <pc:sldChg chg="modSp">
        <pc:chgData name="Tom Hassard" userId="S::tomhassard@heathlands.essex.sch.uk::1638c7e4-57cf-498a-a0e1-e97c1e9d1ffd" providerId="AD" clId="Web-{2F7A1716-E334-4086-BBEE-A7BC157CEE84}" dt="2026-06-23T06:18:26.933" v="24" actId="20577"/>
        <pc:sldMkLst>
          <pc:docMk/>
          <pc:sldMk cId="0" sldId="270"/>
        </pc:sldMkLst>
        <pc:spChg chg="mod">
          <ac:chgData name="Tom Hassard" userId="S::tomhassard@heathlands.essex.sch.uk::1638c7e4-57cf-498a-a0e1-e97c1e9d1ffd" providerId="AD" clId="Web-{2F7A1716-E334-4086-BBEE-A7BC157CEE84}" dt="2026-06-23T06:18:26.933" v="24" actId="20577"/>
          <ac:spMkLst>
            <pc:docMk/>
            <pc:sldMk cId="0" sldId="270"/>
            <ac:spMk id="3" creationId="{00000000-0000-0000-0000-000000000000}"/>
          </ac:spMkLst>
        </pc:spChg>
      </pc:sldChg>
    </pc:docChg>
  </pc:docChgLst>
  <pc:docChgLst>
    <pc:chgData name="Harriet Brennen" userId="S::harrietbrennen@heathlands.essex.sch.uk::12226597-e499-4bba-bfda-669c5bc76fe6" providerId="AD" clId="Web-{A23C963B-11DC-4CF6-72DA-3C4B0CF7B02B}"/>
    <pc:docChg chg="modSld">
      <pc:chgData name="Harriet Brennen" userId="S::harrietbrennen@heathlands.essex.sch.uk::12226597-e499-4bba-bfda-669c5bc76fe6" providerId="AD" clId="Web-{A23C963B-11DC-4CF6-72DA-3C4B0CF7B02B}" dt="2026-07-01T10:19:46.817" v="6" actId="1076"/>
      <pc:docMkLst>
        <pc:docMk/>
      </pc:docMkLst>
      <pc:sldChg chg="modSp">
        <pc:chgData name="Harriet Brennen" userId="S::harrietbrennen@heathlands.essex.sch.uk::12226597-e499-4bba-bfda-669c5bc76fe6" providerId="AD" clId="Web-{A23C963B-11DC-4CF6-72DA-3C4B0CF7B02B}" dt="2026-07-01T10:18:49.784" v="1" actId="20577"/>
        <pc:sldMkLst>
          <pc:docMk/>
          <pc:sldMk cId="0" sldId="257"/>
        </pc:sldMkLst>
        <pc:spChg chg="mod">
          <ac:chgData name="Harriet Brennen" userId="S::harrietbrennen@heathlands.essex.sch.uk::12226597-e499-4bba-bfda-669c5bc76fe6" providerId="AD" clId="Web-{A23C963B-11DC-4CF6-72DA-3C4B0CF7B02B}" dt="2026-07-01T10:18:49.784" v="1" actId="20577"/>
          <ac:spMkLst>
            <pc:docMk/>
            <pc:sldMk cId="0" sldId="257"/>
            <ac:spMk id="6" creationId="{00000000-0000-0000-0000-000000000000}"/>
          </ac:spMkLst>
        </pc:spChg>
      </pc:sldChg>
      <pc:sldChg chg="modSp">
        <pc:chgData name="Harriet Brennen" userId="S::harrietbrennen@heathlands.essex.sch.uk::12226597-e499-4bba-bfda-669c5bc76fe6" providerId="AD" clId="Web-{A23C963B-11DC-4CF6-72DA-3C4B0CF7B02B}" dt="2026-07-01T10:19:46.817" v="6" actId="1076"/>
        <pc:sldMkLst>
          <pc:docMk/>
          <pc:sldMk cId="0" sldId="261"/>
        </pc:sldMkLst>
        <pc:spChg chg="mod">
          <ac:chgData name="Harriet Brennen" userId="S::harrietbrennen@heathlands.essex.sch.uk::12226597-e499-4bba-bfda-669c5bc76fe6" providerId="AD" clId="Web-{A23C963B-11DC-4CF6-72DA-3C4B0CF7B02B}" dt="2026-07-01T10:19:46.817" v="6" actId="1076"/>
          <ac:spMkLst>
            <pc:docMk/>
            <pc:sldMk cId="0" sldId="261"/>
            <ac:spMk id="6" creationId="{00000000-0000-0000-0000-000000000000}"/>
          </ac:spMkLst>
        </pc:spChg>
      </pc:sldChg>
    </pc:docChg>
  </pc:docChgLst>
  <pc:docChgLst>
    <pc:chgData clId="Web-{F7538C48-1DEA-4EA2-8BF4-4EDCB1E21CF5}"/>
    <pc:docChg chg="modSld">
      <pc:chgData name="" userId="" providerId="" clId="Web-{F7538C48-1DEA-4EA2-8BF4-4EDCB1E21CF5}" dt="2026-06-21T20:00:07.912" v="0" actId="1076"/>
      <pc:docMkLst>
        <pc:docMk/>
      </pc:docMkLst>
      <pc:sldChg chg="modSp">
        <pc:chgData name="" userId="" providerId="" clId="Web-{F7538C48-1DEA-4EA2-8BF4-4EDCB1E21CF5}" dt="2026-06-21T20:00:07.912" v="0" actId="1076"/>
        <pc:sldMkLst>
          <pc:docMk/>
          <pc:sldMk cId="0" sldId="257"/>
        </pc:sldMkLst>
        <pc:picChg chg="mod">
          <ac:chgData name="" userId="" providerId="" clId="Web-{F7538C48-1DEA-4EA2-8BF4-4EDCB1E21CF5}" dt="2026-06-21T20:00:07.912" v="0" actId="1076"/>
          <ac:picMkLst>
            <pc:docMk/>
            <pc:sldMk cId="0" sldId="257"/>
            <ac:picMk id="17" creationId="{8702EED1-EE0F-E5E6-4680-D46FB8057EF3}"/>
          </ac:picMkLst>
        </pc:picChg>
      </pc:sldChg>
    </pc:docChg>
  </pc:docChgLst>
  <pc:docChgLst>
    <pc:chgData name="Kelly Hodgson" userId="S::kellyhodgson@heathlands.essex.sch.uk::1a569d78-4222-4ef7-ad2c-69ddeb6873d7" providerId="AD" clId="Web-{E74D9C58-1D29-42B9-4874-BEA0BC0CB076}"/>
    <pc:docChg chg="modSld">
      <pc:chgData name="Kelly Hodgson" userId="S::kellyhodgson@heathlands.essex.sch.uk::1a569d78-4222-4ef7-ad2c-69ddeb6873d7" providerId="AD" clId="Web-{E74D9C58-1D29-42B9-4874-BEA0BC0CB076}" dt="2026-06-22T14:42:40.661" v="78" actId="20577"/>
      <pc:docMkLst>
        <pc:docMk/>
      </pc:docMkLst>
      <pc:sldChg chg="modSp">
        <pc:chgData name="Kelly Hodgson" userId="S::kellyhodgson@heathlands.essex.sch.uk::1a569d78-4222-4ef7-ad2c-69ddeb6873d7" providerId="AD" clId="Web-{E74D9C58-1D29-42B9-4874-BEA0BC0CB076}" dt="2026-06-22T12:01:10.902" v="1" actId="20577"/>
        <pc:sldMkLst>
          <pc:docMk/>
          <pc:sldMk cId="0" sldId="256"/>
        </pc:sldMkLst>
        <pc:spChg chg="mod">
          <ac:chgData name="Kelly Hodgson" userId="S::kellyhodgson@heathlands.essex.sch.uk::1a569d78-4222-4ef7-ad2c-69ddeb6873d7" providerId="AD" clId="Web-{E74D9C58-1D29-42B9-4874-BEA0BC0CB076}" dt="2026-06-22T12:01:10.902" v="1" actId="20577"/>
          <ac:spMkLst>
            <pc:docMk/>
            <pc:sldMk cId="0" sldId="256"/>
            <ac:spMk id="6" creationId="{00000000-0000-0000-0000-000000000000}"/>
          </ac:spMkLst>
        </pc:spChg>
      </pc:sldChg>
      <pc:sldChg chg="modSp">
        <pc:chgData name="Kelly Hodgson" userId="S::kellyhodgson@heathlands.essex.sch.uk::1a569d78-4222-4ef7-ad2c-69ddeb6873d7" providerId="AD" clId="Web-{E74D9C58-1D29-42B9-4874-BEA0BC0CB076}" dt="2026-06-22T14:36:05.207" v="30" actId="20577"/>
        <pc:sldMkLst>
          <pc:docMk/>
          <pc:sldMk cId="0" sldId="259"/>
        </pc:sldMkLst>
        <pc:spChg chg="mod">
          <ac:chgData name="Kelly Hodgson" userId="S::kellyhodgson@heathlands.essex.sch.uk::1a569d78-4222-4ef7-ad2c-69ddeb6873d7" providerId="AD" clId="Web-{E74D9C58-1D29-42B9-4874-BEA0BC0CB076}" dt="2026-06-22T14:36:05.207" v="30" actId="20577"/>
          <ac:spMkLst>
            <pc:docMk/>
            <pc:sldMk cId="0" sldId="259"/>
            <ac:spMk id="6" creationId="{00000000-0000-0000-0000-000000000000}"/>
          </ac:spMkLst>
        </pc:spChg>
      </pc:sldChg>
      <pc:sldChg chg="modSp">
        <pc:chgData name="Kelly Hodgson" userId="S::kellyhodgson@heathlands.essex.sch.uk::1a569d78-4222-4ef7-ad2c-69ddeb6873d7" providerId="AD" clId="Web-{E74D9C58-1D29-42B9-4874-BEA0BC0CB076}" dt="2026-06-22T12:02:25.408" v="17" actId="20577"/>
        <pc:sldMkLst>
          <pc:docMk/>
          <pc:sldMk cId="0" sldId="268"/>
        </pc:sldMkLst>
        <pc:spChg chg="mod">
          <ac:chgData name="Kelly Hodgson" userId="S::kellyhodgson@heathlands.essex.sch.uk::1a569d78-4222-4ef7-ad2c-69ddeb6873d7" providerId="AD" clId="Web-{E74D9C58-1D29-42B9-4874-BEA0BC0CB076}" dt="2026-06-22T12:02:25.408" v="17" actId="20577"/>
          <ac:spMkLst>
            <pc:docMk/>
            <pc:sldMk cId="0" sldId="268"/>
            <ac:spMk id="4" creationId="{00000000-0000-0000-0000-000000000000}"/>
          </ac:spMkLst>
        </pc:spChg>
      </pc:sldChg>
      <pc:sldChg chg="modSp">
        <pc:chgData name="Kelly Hodgson" userId="S::kellyhodgson@heathlands.essex.sch.uk::1a569d78-4222-4ef7-ad2c-69ddeb6873d7" providerId="AD" clId="Web-{E74D9C58-1D29-42B9-4874-BEA0BC0CB076}" dt="2026-06-22T14:42:40.661" v="78" actId="20577"/>
        <pc:sldMkLst>
          <pc:docMk/>
          <pc:sldMk cId="0" sldId="270"/>
        </pc:sldMkLst>
        <pc:spChg chg="mod">
          <ac:chgData name="Kelly Hodgson" userId="S::kellyhodgson@heathlands.essex.sch.uk::1a569d78-4222-4ef7-ad2c-69ddeb6873d7" providerId="AD" clId="Web-{E74D9C58-1D29-42B9-4874-BEA0BC0CB076}" dt="2026-06-22T14:42:40.661" v="78" actId="20577"/>
          <ac:spMkLst>
            <pc:docMk/>
            <pc:sldMk cId="0" sldId="270"/>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heathlands.essex.sch.uk/page/?title=Our+Learning&amp;pid=8"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hyperlink" Target="mailto:admin@heathlands.essex.sch.uk"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sp>
        <p:nvSpPr>
          <p:cNvPr id="3" name="TextBox 3"/>
          <p:cNvSpPr txBox="1"/>
          <p:nvPr/>
        </p:nvSpPr>
        <p:spPr>
          <a:xfrm>
            <a:off x="1687571" y="1792700"/>
            <a:ext cx="6378458" cy="565663"/>
          </a:xfrm>
          <a:prstGeom prst="rect">
            <a:avLst/>
          </a:prstGeom>
        </p:spPr>
        <p:txBody>
          <a:bodyPr lIns="0" tIns="0" rIns="0" bIns="0" rtlCol="0" anchor="t">
            <a:spAutoFit/>
          </a:bodyPr>
          <a:lstStyle/>
          <a:p>
            <a:pPr algn="l">
              <a:lnSpc>
                <a:spcPts val="4158"/>
              </a:lnSpc>
              <a:spcBef>
                <a:spcPct val="0"/>
              </a:spcBef>
            </a:pPr>
            <a:r>
              <a:rPr lang="en-US" sz="3465" u="none" strike="noStrike">
                <a:solidFill>
                  <a:srgbClr val="000000"/>
                </a:solidFill>
                <a:latin typeface="Beauty Salon Sans"/>
                <a:ea typeface="Beauty Salon Sans"/>
                <a:cs typeface="Beauty Salon Sans"/>
                <a:sym typeface="Beauty Salon Sans"/>
              </a:rPr>
              <a:t>Helping Everyone Shine Their Light</a:t>
            </a:r>
          </a:p>
        </p:txBody>
      </p:sp>
      <p:grpSp>
        <p:nvGrpSpPr>
          <p:cNvPr id="4" name="Group 4"/>
          <p:cNvGrpSpPr/>
          <p:nvPr/>
        </p:nvGrpSpPr>
        <p:grpSpPr>
          <a:xfrm>
            <a:off x="992654" y="-738579"/>
            <a:ext cx="7768292" cy="2569379"/>
            <a:chOff x="0" y="0"/>
            <a:chExt cx="8284731" cy="2740193"/>
          </a:xfrm>
        </p:grpSpPr>
        <p:sp>
          <p:nvSpPr>
            <p:cNvPr id="5" name="Freeform 5"/>
            <p:cNvSpPr/>
            <p:nvPr/>
          </p:nvSpPr>
          <p:spPr>
            <a:xfrm>
              <a:off x="0" y="0"/>
              <a:ext cx="8284732" cy="2740189"/>
            </a:xfrm>
            <a:custGeom>
              <a:avLst/>
              <a:gdLst/>
              <a:ahLst/>
              <a:cxnLst/>
              <a:rect l="l" t="t" r="r" b="b"/>
              <a:pathLst>
                <a:path w="8284732" h="2740189">
                  <a:moveTo>
                    <a:pt x="0" y="0"/>
                  </a:moveTo>
                  <a:lnTo>
                    <a:pt x="8284732" y="0"/>
                  </a:lnTo>
                  <a:lnTo>
                    <a:pt x="8284732" y="2740189"/>
                  </a:lnTo>
                  <a:lnTo>
                    <a:pt x="0" y="2740189"/>
                  </a:lnTo>
                  <a:close/>
                </a:path>
              </a:pathLst>
            </a:custGeom>
            <a:blipFill>
              <a:blip r:embed="rId3">
                <a:alphaModFix amt="0"/>
              </a:blip>
              <a:stretch>
                <a:fillRect t="-16187" b="-1634"/>
              </a:stretch>
            </a:blipFill>
          </p:spPr>
          <p:txBody>
            <a:bodyPr/>
            <a:lstStyle/>
            <a:p>
              <a:endParaRPr lang="en-GB"/>
            </a:p>
          </p:txBody>
        </p:sp>
        <p:sp>
          <p:nvSpPr>
            <p:cNvPr id="6" name="TextBox 6"/>
            <p:cNvSpPr txBox="1"/>
            <p:nvPr/>
          </p:nvSpPr>
          <p:spPr>
            <a:xfrm>
              <a:off x="0" y="66675"/>
              <a:ext cx="8284731" cy="2673518"/>
            </a:xfrm>
            <a:prstGeom prst="rect">
              <a:avLst/>
            </a:prstGeom>
          </p:spPr>
          <p:txBody>
            <a:bodyPr lIns="0" tIns="0" rIns="0" bIns="0" rtlCol="0" anchor="b"/>
            <a:lstStyle/>
            <a:p>
              <a:pPr algn="r">
                <a:lnSpc>
                  <a:spcPts val="6220"/>
                </a:lnSpc>
              </a:pPr>
              <a:r>
                <a:rPr lang="en-US" sz="5750">
                  <a:solidFill>
                    <a:srgbClr val="000000"/>
                  </a:solidFill>
                  <a:latin typeface="Beautiful"/>
                  <a:ea typeface="Beautiful"/>
                  <a:cs typeface="Beautiful"/>
                  <a:sym typeface="Beautiful"/>
                </a:rPr>
                <a:t>WELCOME TO YEAR 5</a:t>
              </a:r>
            </a:p>
          </p:txBody>
        </p:sp>
      </p:grpSp>
      <p:grpSp>
        <p:nvGrpSpPr>
          <p:cNvPr id="7" name="Group 7"/>
          <p:cNvGrpSpPr/>
          <p:nvPr/>
        </p:nvGrpSpPr>
        <p:grpSpPr>
          <a:xfrm>
            <a:off x="3318364" y="2590543"/>
            <a:ext cx="3116873" cy="4499854"/>
            <a:chOff x="0" y="0"/>
            <a:chExt cx="2990558" cy="4317492"/>
          </a:xfrm>
        </p:grpSpPr>
        <p:sp>
          <p:nvSpPr>
            <p:cNvPr id="8" name="Freeform 8"/>
            <p:cNvSpPr/>
            <p:nvPr/>
          </p:nvSpPr>
          <p:spPr>
            <a:xfrm>
              <a:off x="0" y="0"/>
              <a:ext cx="2990596" cy="4317492"/>
            </a:xfrm>
            <a:custGeom>
              <a:avLst/>
              <a:gdLst/>
              <a:ahLst/>
              <a:cxnLst/>
              <a:rect l="l" t="t" r="r" b="b"/>
              <a:pathLst>
                <a:path w="2990596" h="4317492">
                  <a:moveTo>
                    <a:pt x="0" y="0"/>
                  </a:moveTo>
                  <a:lnTo>
                    <a:pt x="2990596" y="0"/>
                  </a:lnTo>
                  <a:lnTo>
                    <a:pt x="2990596" y="4317492"/>
                  </a:lnTo>
                  <a:lnTo>
                    <a:pt x="0" y="4317492"/>
                  </a:lnTo>
                  <a:lnTo>
                    <a:pt x="0" y="0"/>
                  </a:lnTo>
                  <a:close/>
                </a:path>
              </a:pathLst>
            </a:custGeom>
            <a:blipFill>
              <a:blip r:embed="rId4"/>
              <a:stretch>
                <a:fillRect r="1"/>
              </a:stretch>
            </a:blipFill>
          </p:spPr>
          <p:txBody>
            <a:bodyPr/>
            <a:lstStyle/>
            <a:p>
              <a:endParaRPr lang="en-GB"/>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4" name="Group 4"/>
          <p:cNvGrpSpPr/>
          <p:nvPr/>
        </p:nvGrpSpPr>
        <p:grpSpPr>
          <a:xfrm>
            <a:off x="252033" y="284206"/>
            <a:ext cx="7163008" cy="946243"/>
            <a:chOff x="0" y="0"/>
            <a:chExt cx="9550677" cy="1261658"/>
          </a:xfrm>
        </p:grpSpPr>
        <p:sp>
          <p:nvSpPr>
            <p:cNvPr id="5" name="Freeform 5"/>
            <p:cNvSpPr/>
            <p:nvPr/>
          </p:nvSpPr>
          <p:spPr>
            <a:xfrm>
              <a:off x="0" y="0"/>
              <a:ext cx="9550682" cy="1261660"/>
            </a:xfrm>
            <a:custGeom>
              <a:avLst/>
              <a:gdLst/>
              <a:ahLst/>
              <a:cxnLst/>
              <a:rect l="l" t="t" r="r" b="b"/>
              <a:pathLst>
                <a:path w="9550682" h="1261660">
                  <a:moveTo>
                    <a:pt x="0" y="0"/>
                  </a:moveTo>
                  <a:lnTo>
                    <a:pt x="9550682" y="0"/>
                  </a:lnTo>
                  <a:lnTo>
                    <a:pt x="9550682" y="1261660"/>
                  </a:lnTo>
                  <a:lnTo>
                    <a:pt x="0" y="1261660"/>
                  </a:lnTo>
                  <a:close/>
                </a:path>
              </a:pathLst>
            </a:custGeom>
            <a:blipFill>
              <a:blip r:embed="rId3">
                <a:alphaModFix amt="0"/>
              </a:blip>
              <a:stretch>
                <a:fillRect t="-77338" r="23531" b="-48245"/>
              </a:stretch>
            </a:blipFill>
          </p:spPr>
          <p:txBody>
            <a:bodyPr/>
            <a:lstStyle/>
            <a:p>
              <a:endParaRPr lang="en-GB"/>
            </a:p>
          </p:txBody>
        </p:sp>
        <p:sp>
          <p:nvSpPr>
            <p:cNvPr id="6" name="TextBox 6"/>
            <p:cNvSpPr txBox="1"/>
            <p:nvPr/>
          </p:nvSpPr>
          <p:spPr>
            <a:xfrm>
              <a:off x="0" y="47625"/>
              <a:ext cx="9550677" cy="1214033"/>
            </a:xfrm>
            <a:prstGeom prst="rect">
              <a:avLst/>
            </a:prstGeom>
          </p:spPr>
          <p:txBody>
            <a:bodyPr lIns="0" tIns="0" rIns="0" bIns="0" rtlCol="0" anchor="ctr"/>
            <a:lstStyle/>
            <a:p>
              <a:pPr algn="l">
                <a:lnSpc>
                  <a:spcPts val="4608"/>
                </a:lnSpc>
              </a:pPr>
              <a:r>
                <a:rPr lang="en-US" sz="4250" dirty="0">
                  <a:solidFill>
                    <a:srgbClr val="000000"/>
                  </a:solidFill>
                  <a:latin typeface="Bahnschrift SemiBold"/>
                  <a:sym typeface="Beautiful"/>
                </a:rPr>
                <a:t>BONSAI CLASS TEACHER</a:t>
              </a:r>
            </a:p>
          </p:txBody>
        </p:sp>
      </p:grpSp>
      <p:sp>
        <p:nvSpPr>
          <p:cNvPr id="7" name="TextBox 7"/>
          <p:cNvSpPr txBox="1"/>
          <p:nvPr/>
        </p:nvSpPr>
        <p:spPr>
          <a:xfrm>
            <a:off x="252033" y="3666311"/>
            <a:ext cx="8139998" cy="606513"/>
          </a:xfrm>
          <a:prstGeom prst="rect">
            <a:avLst/>
          </a:prstGeom>
        </p:spPr>
        <p:txBody>
          <a:bodyPr wrap="square" lIns="0" tIns="0" rIns="0" bIns="0" rtlCol="0" anchor="t">
            <a:spAutoFit/>
          </a:bodyP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CHERRY CLASS TEACHER</a:t>
            </a:r>
          </a:p>
        </p:txBody>
      </p:sp>
      <p:sp>
        <p:nvSpPr>
          <p:cNvPr id="14" name="TextBox 14"/>
          <p:cNvSpPr txBox="1"/>
          <p:nvPr/>
        </p:nvSpPr>
        <p:spPr>
          <a:xfrm>
            <a:off x="1073260" y="6502376"/>
            <a:ext cx="1889246" cy="352789"/>
          </a:xfrm>
          <a:prstGeom prst="rect">
            <a:avLst/>
          </a:prstGeom>
        </p:spPr>
        <p:txBody>
          <a:bodyPr wrap="square" lIns="0" tIns="0" rIns="0" bIns="0" rtlCol="0" anchor="t">
            <a:spAutoFit/>
          </a:bodyPr>
          <a:lstStyle/>
          <a:p>
            <a:pPr algn="ctr">
              <a:lnSpc>
                <a:spcPts val="2879"/>
              </a:lnSpc>
            </a:pPr>
            <a:r>
              <a:rPr lang="en-US" sz="2400" dirty="0">
                <a:solidFill>
                  <a:srgbClr val="000000"/>
                </a:solidFill>
                <a:latin typeface="Quicksand"/>
                <a:ea typeface="Quicksand"/>
                <a:cs typeface="Quicksand"/>
                <a:sym typeface="Quicksand"/>
              </a:rPr>
              <a:t>Mrs Hodgson</a:t>
            </a:r>
          </a:p>
        </p:txBody>
      </p:sp>
      <p:sp>
        <p:nvSpPr>
          <p:cNvPr id="15" name="TextBox 15"/>
          <p:cNvSpPr txBox="1"/>
          <p:nvPr/>
        </p:nvSpPr>
        <p:spPr>
          <a:xfrm>
            <a:off x="762000" y="3135779"/>
            <a:ext cx="1967508" cy="352789"/>
          </a:xfrm>
          <a:prstGeom prst="rect">
            <a:avLst/>
          </a:prstGeom>
        </p:spPr>
        <p:txBody>
          <a:bodyPr lIns="0" tIns="0" rIns="0" bIns="0" rtlCol="0" anchor="t">
            <a:spAutoFit/>
          </a:bodyPr>
          <a:lstStyle/>
          <a:p>
            <a:pPr algn="ctr">
              <a:lnSpc>
                <a:spcPts val="2879"/>
              </a:lnSpc>
            </a:pPr>
            <a:r>
              <a:rPr lang="en-US" sz="2400" dirty="0">
                <a:solidFill>
                  <a:srgbClr val="000000"/>
                </a:solidFill>
                <a:latin typeface="Quicksand"/>
                <a:ea typeface="Quicksand"/>
                <a:cs typeface="Quicksand"/>
                <a:sym typeface="Quicksand"/>
              </a:rPr>
              <a:t>Mr Hassard</a:t>
            </a:r>
          </a:p>
        </p:txBody>
      </p:sp>
      <p:pic>
        <p:nvPicPr>
          <p:cNvPr id="17" name="Picture 16">
            <a:extLst>
              <a:ext uri="{FF2B5EF4-FFF2-40B4-BE49-F238E27FC236}">
                <a16:creationId xmlns:a16="http://schemas.microsoft.com/office/drawing/2014/main" id="{8702EED1-EE0F-E5E6-4680-D46FB8057EF3}"/>
              </a:ext>
            </a:extLst>
          </p:cNvPr>
          <p:cNvPicPr>
            <a:picLocks noChangeAspect="1"/>
          </p:cNvPicPr>
          <p:nvPr/>
        </p:nvPicPr>
        <p:blipFill>
          <a:blip r:embed="rId4"/>
          <a:stretch>
            <a:fillRect/>
          </a:stretch>
        </p:blipFill>
        <p:spPr>
          <a:xfrm>
            <a:off x="1160522" y="1130958"/>
            <a:ext cx="1366733" cy="1875061"/>
          </a:xfrm>
          <a:prstGeom prst="rect">
            <a:avLst/>
          </a:prstGeom>
        </p:spPr>
      </p:pic>
      <p:pic>
        <p:nvPicPr>
          <p:cNvPr id="19" name="Picture 18">
            <a:extLst>
              <a:ext uri="{FF2B5EF4-FFF2-40B4-BE49-F238E27FC236}">
                <a16:creationId xmlns:a16="http://schemas.microsoft.com/office/drawing/2014/main" id="{1941825E-0C5A-C454-4997-329223F46DF1}"/>
              </a:ext>
            </a:extLst>
          </p:cNvPr>
          <p:cNvPicPr>
            <a:picLocks noChangeAspect="1"/>
          </p:cNvPicPr>
          <p:nvPr/>
        </p:nvPicPr>
        <p:blipFill>
          <a:blip r:embed="rId5"/>
          <a:stretch>
            <a:fillRect/>
          </a:stretch>
        </p:blipFill>
        <p:spPr>
          <a:xfrm>
            <a:off x="1116890" y="4332852"/>
            <a:ext cx="1453995" cy="1995376"/>
          </a:xfrm>
          <a:prstGeom prst="rect">
            <a:avLst/>
          </a:prstGeom>
        </p:spPr>
      </p:pic>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465611" y="100945"/>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txBody>
            <a:bodyPr/>
            <a:lstStyle/>
            <a:p>
              <a:endParaRPr lang="en-GB"/>
            </a:p>
          </p:txBody>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SAFEGUARDING TEAM:</a:t>
              </a:r>
            </a:p>
          </p:txBody>
        </p:sp>
      </p:grpSp>
      <p:sp>
        <p:nvSpPr>
          <p:cNvPr id="6" name="TextBox 6"/>
          <p:cNvSpPr txBox="1"/>
          <p:nvPr/>
        </p:nvSpPr>
        <p:spPr>
          <a:xfrm>
            <a:off x="2245919" y="1185272"/>
            <a:ext cx="1852403"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 Crawley</a:t>
            </a:r>
          </a:p>
        </p:txBody>
      </p:sp>
      <p:sp>
        <p:nvSpPr>
          <p:cNvPr id="7" name="TextBox 7"/>
          <p:cNvSpPr txBox="1"/>
          <p:nvPr/>
        </p:nvSpPr>
        <p:spPr>
          <a:xfrm>
            <a:off x="5441033" y="1185272"/>
            <a:ext cx="1546441"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Cork</a:t>
            </a:r>
          </a:p>
        </p:txBody>
      </p:sp>
      <p:sp>
        <p:nvSpPr>
          <p:cNvPr id="8" name="TextBox 8"/>
          <p:cNvSpPr txBox="1"/>
          <p:nvPr/>
        </p:nvSpPr>
        <p:spPr>
          <a:xfrm>
            <a:off x="2109669" y="6432233"/>
            <a:ext cx="2124904"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Brennen</a:t>
            </a:r>
          </a:p>
        </p:txBody>
      </p:sp>
      <p:sp>
        <p:nvSpPr>
          <p:cNvPr id="9" name="TextBox 9"/>
          <p:cNvSpPr txBox="1"/>
          <p:nvPr/>
        </p:nvSpPr>
        <p:spPr>
          <a:xfrm>
            <a:off x="5110858" y="6432233"/>
            <a:ext cx="1876606" cy="371475"/>
          </a:xfrm>
          <a:prstGeom prst="rect">
            <a:avLst/>
          </a:prstGeom>
        </p:spPr>
        <p:txBody>
          <a:bodyPr lIns="0" tIns="0" rIns="0" bIns="0" rtlCol="0" anchor="t">
            <a:spAutoFit/>
          </a:bodyPr>
          <a:lstStyle/>
          <a:p>
            <a:pPr algn="l">
              <a:lnSpc>
                <a:spcPts val="2879"/>
              </a:lnSpc>
            </a:pPr>
            <a:r>
              <a:rPr lang="en-US" sz="2400">
                <a:solidFill>
                  <a:srgbClr val="000000"/>
                </a:solidFill>
                <a:latin typeface="Quicksand"/>
                <a:ea typeface="Quicksand"/>
                <a:cs typeface="Quicksand"/>
                <a:sym typeface="Quicksand"/>
              </a:rPr>
              <a:t>Mrs Howells</a:t>
            </a:r>
          </a:p>
        </p:txBody>
      </p:sp>
      <p:grpSp>
        <p:nvGrpSpPr>
          <p:cNvPr id="10" name="Group 10"/>
          <p:cNvGrpSpPr/>
          <p:nvPr/>
        </p:nvGrpSpPr>
        <p:grpSpPr>
          <a:xfrm>
            <a:off x="2191951" y="4024551"/>
            <a:ext cx="1787300" cy="2224830"/>
            <a:chOff x="0" y="0"/>
            <a:chExt cx="2383066" cy="2966441"/>
          </a:xfrm>
        </p:grpSpPr>
        <p:sp>
          <p:nvSpPr>
            <p:cNvPr id="11" name="Freeform 11"/>
            <p:cNvSpPr/>
            <p:nvPr/>
          </p:nvSpPr>
          <p:spPr>
            <a:xfrm>
              <a:off x="0" y="0"/>
              <a:ext cx="2383028" cy="2966466"/>
            </a:xfrm>
            <a:custGeom>
              <a:avLst/>
              <a:gdLst/>
              <a:ahLst/>
              <a:cxnLst/>
              <a:rect l="l" t="t" r="r" b="b"/>
              <a:pathLst>
                <a:path w="2383028" h="2966466">
                  <a:moveTo>
                    <a:pt x="0" y="0"/>
                  </a:moveTo>
                  <a:lnTo>
                    <a:pt x="2383028" y="0"/>
                  </a:lnTo>
                  <a:lnTo>
                    <a:pt x="2383028" y="2966466"/>
                  </a:lnTo>
                  <a:lnTo>
                    <a:pt x="0" y="2966466"/>
                  </a:lnTo>
                  <a:lnTo>
                    <a:pt x="0" y="0"/>
                  </a:lnTo>
                  <a:close/>
                </a:path>
              </a:pathLst>
            </a:custGeom>
            <a:blipFill>
              <a:blip r:embed="rId4"/>
              <a:stretch>
                <a:fillRect l="-1780" r="-1782"/>
              </a:stretch>
            </a:blipFill>
          </p:spPr>
          <p:txBody>
            <a:bodyPr/>
            <a:lstStyle/>
            <a:p>
              <a:endParaRPr lang="en-GB"/>
            </a:p>
          </p:txBody>
        </p:sp>
      </p:grpSp>
      <p:grpSp>
        <p:nvGrpSpPr>
          <p:cNvPr id="12" name="Group 12"/>
          <p:cNvGrpSpPr/>
          <p:nvPr/>
        </p:nvGrpSpPr>
        <p:grpSpPr>
          <a:xfrm>
            <a:off x="2191951" y="1631290"/>
            <a:ext cx="1787300" cy="2302164"/>
            <a:chOff x="0" y="0"/>
            <a:chExt cx="2383066" cy="3069552"/>
          </a:xfrm>
        </p:grpSpPr>
        <p:sp>
          <p:nvSpPr>
            <p:cNvPr id="13" name="Freeform 13"/>
            <p:cNvSpPr/>
            <p:nvPr/>
          </p:nvSpPr>
          <p:spPr>
            <a:xfrm>
              <a:off x="0" y="0"/>
              <a:ext cx="2383028" cy="3069590"/>
            </a:xfrm>
            <a:custGeom>
              <a:avLst/>
              <a:gdLst/>
              <a:ahLst/>
              <a:cxnLst/>
              <a:rect l="l" t="t" r="r" b="b"/>
              <a:pathLst>
                <a:path w="2383028" h="3069590">
                  <a:moveTo>
                    <a:pt x="0" y="0"/>
                  </a:moveTo>
                  <a:lnTo>
                    <a:pt x="2383028" y="0"/>
                  </a:lnTo>
                  <a:lnTo>
                    <a:pt x="2383028" y="3069590"/>
                  </a:lnTo>
                  <a:lnTo>
                    <a:pt x="0" y="3069590"/>
                  </a:lnTo>
                  <a:lnTo>
                    <a:pt x="0" y="0"/>
                  </a:lnTo>
                  <a:close/>
                </a:path>
              </a:pathLst>
            </a:custGeom>
            <a:blipFill>
              <a:blip r:embed="rId5"/>
              <a:stretch>
                <a:fillRect t="-3083" r="-1" b="-3081"/>
              </a:stretch>
            </a:blipFill>
          </p:spPr>
          <p:txBody>
            <a:bodyPr/>
            <a:lstStyle/>
            <a:p>
              <a:endParaRPr lang="en-GB"/>
            </a:p>
          </p:txBody>
        </p:sp>
      </p:grpSp>
      <p:grpSp>
        <p:nvGrpSpPr>
          <p:cNvPr id="14" name="Group 14"/>
          <p:cNvGrpSpPr/>
          <p:nvPr/>
        </p:nvGrpSpPr>
        <p:grpSpPr>
          <a:xfrm>
            <a:off x="5095656" y="1633709"/>
            <a:ext cx="1818732" cy="2302164"/>
            <a:chOff x="0" y="0"/>
            <a:chExt cx="2424976" cy="3069552"/>
          </a:xfrm>
        </p:grpSpPr>
        <p:sp>
          <p:nvSpPr>
            <p:cNvPr id="15" name="Freeform 15"/>
            <p:cNvSpPr/>
            <p:nvPr/>
          </p:nvSpPr>
          <p:spPr>
            <a:xfrm>
              <a:off x="0" y="0"/>
              <a:ext cx="2424938" cy="3069590"/>
            </a:xfrm>
            <a:custGeom>
              <a:avLst/>
              <a:gdLst/>
              <a:ahLst/>
              <a:cxnLst/>
              <a:rect l="l" t="t" r="r" b="b"/>
              <a:pathLst>
                <a:path w="2424938" h="3069590">
                  <a:moveTo>
                    <a:pt x="0" y="0"/>
                  </a:moveTo>
                  <a:lnTo>
                    <a:pt x="2424938" y="0"/>
                  </a:lnTo>
                  <a:lnTo>
                    <a:pt x="2424938" y="3069590"/>
                  </a:lnTo>
                  <a:lnTo>
                    <a:pt x="0" y="3069590"/>
                  </a:lnTo>
                  <a:lnTo>
                    <a:pt x="0" y="0"/>
                  </a:lnTo>
                  <a:close/>
                </a:path>
              </a:pathLst>
            </a:custGeom>
            <a:blipFill>
              <a:blip r:embed="rId6"/>
              <a:stretch>
                <a:fillRect t="-3083" r="-1" b="-3081"/>
              </a:stretch>
            </a:blipFill>
          </p:spPr>
          <p:txBody>
            <a:bodyPr/>
            <a:lstStyle/>
            <a:p>
              <a:endParaRPr lang="en-GB"/>
            </a:p>
          </p:txBody>
        </p:sp>
      </p:grpSp>
      <p:grpSp>
        <p:nvGrpSpPr>
          <p:cNvPr id="16" name="Group 16"/>
          <p:cNvGrpSpPr/>
          <p:nvPr/>
        </p:nvGrpSpPr>
        <p:grpSpPr>
          <a:xfrm>
            <a:off x="5114249" y="4031380"/>
            <a:ext cx="1791938" cy="2302173"/>
            <a:chOff x="0" y="0"/>
            <a:chExt cx="2389251" cy="3069565"/>
          </a:xfrm>
        </p:grpSpPr>
        <p:sp>
          <p:nvSpPr>
            <p:cNvPr id="17" name="Freeform 17"/>
            <p:cNvSpPr/>
            <p:nvPr/>
          </p:nvSpPr>
          <p:spPr>
            <a:xfrm>
              <a:off x="0" y="0"/>
              <a:ext cx="2389251" cy="3069590"/>
            </a:xfrm>
            <a:custGeom>
              <a:avLst/>
              <a:gdLst/>
              <a:ahLst/>
              <a:cxnLst/>
              <a:rect l="l" t="t" r="r" b="b"/>
              <a:pathLst>
                <a:path w="2389251" h="3069590">
                  <a:moveTo>
                    <a:pt x="0" y="0"/>
                  </a:moveTo>
                  <a:lnTo>
                    <a:pt x="2389251" y="0"/>
                  </a:lnTo>
                  <a:lnTo>
                    <a:pt x="2389251" y="3069590"/>
                  </a:lnTo>
                  <a:lnTo>
                    <a:pt x="0" y="3069590"/>
                  </a:lnTo>
                  <a:lnTo>
                    <a:pt x="0" y="0"/>
                  </a:lnTo>
                  <a:close/>
                </a:path>
              </a:pathLst>
            </a:custGeom>
            <a:blipFill>
              <a:blip r:embed="rId7"/>
              <a:stretch>
                <a:fillRect t="-3083" b="-3081"/>
              </a:stretch>
            </a:blipFill>
          </p:spPr>
          <p:txBody>
            <a:bodyPr/>
            <a:lstStyle/>
            <a:p>
              <a:endParaRPr lang="en-GB"/>
            </a:p>
          </p:txBody>
        </p:sp>
      </p:gr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406403" y="368136"/>
            <a:ext cx="7845916" cy="946243"/>
            <a:chOff x="0" y="0"/>
            <a:chExt cx="10461221" cy="1261658"/>
          </a:xfrm>
        </p:grpSpPr>
        <p:sp>
          <p:nvSpPr>
            <p:cNvPr id="4" name="Freeform 4"/>
            <p:cNvSpPr/>
            <p:nvPr/>
          </p:nvSpPr>
          <p:spPr>
            <a:xfrm>
              <a:off x="0" y="0"/>
              <a:ext cx="10461224" cy="1261663"/>
            </a:xfrm>
            <a:custGeom>
              <a:avLst/>
              <a:gdLst/>
              <a:ahLst/>
              <a:cxnLst/>
              <a:rect l="l" t="t" r="r" b="b"/>
              <a:pathLst>
                <a:path w="10461224" h="1261663">
                  <a:moveTo>
                    <a:pt x="0" y="0"/>
                  </a:moveTo>
                  <a:lnTo>
                    <a:pt x="10461224" y="0"/>
                  </a:lnTo>
                  <a:lnTo>
                    <a:pt x="10461224" y="1261663"/>
                  </a:lnTo>
                  <a:lnTo>
                    <a:pt x="0" y="1261663"/>
                  </a:lnTo>
                  <a:close/>
                </a:path>
              </a:pathLst>
            </a:custGeom>
            <a:solidFill>
              <a:srgbClr val="000000">
                <a:alpha val="0"/>
              </a:srgbClr>
            </a:solidFill>
          </p:spPr>
          <p:txBody>
            <a:bodyPr/>
            <a:lstStyle/>
            <a:p>
              <a:endParaRPr lang="en-GB"/>
            </a:p>
          </p:txBody>
        </p:sp>
        <p:sp>
          <p:nvSpPr>
            <p:cNvPr id="5" name="TextBox 5"/>
            <p:cNvSpPr txBox="1"/>
            <p:nvPr/>
          </p:nvSpPr>
          <p:spPr>
            <a:xfrm>
              <a:off x="0" y="47625"/>
              <a:ext cx="10461221" cy="1214033"/>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DROP OFF &amp; PICK UP</a:t>
              </a:r>
            </a:p>
          </p:txBody>
        </p:sp>
      </p:grpSp>
      <p:sp>
        <p:nvSpPr>
          <p:cNvPr id="6" name="TextBox 6"/>
          <p:cNvSpPr txBox="1"/>
          <p:nvPr/>
        </p:nvSpPr>
        <p:spPr>
          <a:xfrm>
            <a:off x="404226" y="1524000"/>
            <a:ext cx="8889997" cy="3699859"/>
          </a:xfrm>
          <a:prstGeom prst="rect">
            <a:avLst/>
          </a:prstGeom>
        </p:spPr>
        <p:txBody>
          <a:bodyPr wrap="square" lIns="0" tIns="0" rIns="0" bIns="0" rtlCol="0" anchor="t">
            <a:spAutoFit/>
          </a:bodyPr>
          <a:lstStyle/>
          <a:p>
            <a:pPr marL="321564" lvl="1" indent="-160782" algn="l">
              <a:lnSpc>
                <a:spcPts val="2879"/>
              </a:lnSpc>
              <a:buFont typeface="Arial"/>
              <a:buChar char="•"/>
            </a:pPr>
            <a:r>
              <a:rPr lang="en-US" sz="3200" dirty="0">
                <a:solidFill>
                  <a:srgbClr val="000000"/>
                </a:solidFill>
                <a:latin typeface="Quicksand"/>
                <a:ea typeface="Quicksand"/>
                <a:cs typeface="Quicksand"/>
                <a:sym typeface="Quicksand"/>
              </a:rPr>
              <a:t>Arrival: 8:45am (gates close at 8:55am)</a:t>
            </a:r>
          </a:p>
          <a:p>
            <a:pPr marL="321564" lvl="1" indent="-160782" algn="l">
              <a:lnSpc>
                <a:spcPts val="2879"/>
              </a:lnSpc>
              <a:buFont typeface="Arial"/>
              <a:buChar char="•"/>
            </a:pPr>
            <a:r>
              <a:rPr lang="en-US" sz="3200" dirty="0">
                <a:solidFill>
                  <a:srgbClr val="000000"/>
                </a:solidFill>
                <a:latin typeface="Quicksand"/>
                <a:ea typeface="Quicksand"/>
                <a:cs typeface="Quicksand"/>
                <a:sym typeface="Quicksand"/>
              </a:rPr>
              <a:t>Departure: 3:15pm</a:t>
            </a:r>
          </a:p>
          <a:p>
            <a:pPr marL="321564" lvl="1" indent="-160782" algn="l">
              <a:lnSpc>
                <a:spcPts val="2879"/>
              </a:lnSpc>
              <a:buFont typeface="Arial"/>
              <a:buChar char="•"/>
            </a:pPr>
            <a:endParaRPr lang="en-US" sz="3200" dirty="0">
              <a:solidFill>
                <a:srgbClr val="000000"/>
              </a:solidFill>
              <a:latin typeface="Quicksand"/>
              <a:ea typeface="Quicksand"/>
              <a:cs typeface="Quicksand"/>
              <a:sym typeface="Quicksand"/>
            </a:endParaRPr>
          </a:p>
          <a:p>
            <a:pPr marL="321564" lvl="1" indent="-160782" algn="l">
              <a:lnSpc>
                <a:spcPts val="2879"/>
              </a:lnSpc>
              <a:buFont typeface="Arial"/>
              <a:buChar char="•"/>
            </a:pPr>
            <a:r>
              <a:rPr lang="en-US" sz="3200" b="1" u="sng" dirty="0">
                <a:solidFill>
                  <a:srgbClr val="000000"/>
                </a:solidFill>
                <a:latin typeface="Quicksand"/>
                <a:ea typeface="Quicksand"/>
                <a:cs typeface="Quicksand"/>
                <a:sym typeface="Quicksand"/>
              </a:rPr>
              <a:t>Bonsai</a:t>
            </a:r>
            <a:r>
              <a:rPr lang="en-US" sz="3200" dirty="0">
                <a:solidFill>
                  <a:srgbClr val="000000"/>
                </a:solidFill>
                <a:latin typeface="Quicksand"/>
                <a:ea typeface="Quicksand"/>
                <a:cs typeface="Quicksand"/>
                <a:sym typeface="Quicksand"/>
              </a:rPr>
              <a:t> </a:t>
            </a:r>
          </a:p>
          <a:p>
            <a:pPr marL="321310" lvl="1" indent="-160655">
              <a:lnSpc>
                <a:spcPts val="2879"/>
              </a:lnSpc>
              <a:buFont typeface="Arial"/>
              <a:buChar char="•"/>
            </a:pPr>
            <a:r>
              <a:rPr lang="en-US" sz="3200">
                <a:solidFill>
                  <a:srgbClr val="000000"/>
                </a:solidFill>
                <a:latin typeface="Quicksand"/>
                <a:ea typeface="Quicksand"/>
                <a:cs typeface="Quicksand"/>
                <a:sym typeface="Quicksand"/>
              </a:rPr>
              <a:t>Drop off: middle gate</a:t>
            </a:r>
            <a:endParaRPr lang="en-US" sz="3200">
              <a:solidFill>
                <a:srgbClr val="000000"/>
              </a:solidFill>
              <a:latin typeface="Quicksand"/>
              <a:ea typeface="Quicksand"/>
              <a:cs typeface="Quicksand"/>
            </a:endParaRPr>
          </a:p>
          <a:p>
            <a:pPr marL="321310" lvl="1" indent="-160655" algn="l">
              <a:lnSpc>
                <a:spcPts val="2879"/>
              </a:lnSpc>
              <a:buFont typeface="Arial"/>
              <a:buChar char="•"/>
            </a:pPr>
            <a:r>
              <a:rPr lang="en-US" sz="3200">
                <a:solidFill>
                  <a:srgbClr val="000000"/>
                </a:solidFill>
                <a:latin typeface="Quicksand"/>
                <a:ea typeface="Quicksand"/>
                <a:cs typeface="Quicksand"/>
                <a:sym typeface="Quicksand"/>
              </a:rPr>
              <a:t>Pick up: middle gate</a:t>
            </a:r>
            <a:endParaRPr lang="en-US" sz="3200">
              <a:solidFill>
                <a:srgbClr val="000000"/>
              </a:solidFill>
              <a:latin typeface="Quicksand"/>
              <a:ea typeface="Quicksand"/>
              <a:cs typeface="Quicksand"/>
            </a:endParaRPr>
          </a:p>
          <a:p>
            <a:pPr marL="321564" lvl="1" indent="-160782" algn="l">
              <a:lnSpc>
                <a:spcPts val="2879"/>
              </a:lnSpc>
              <a:buFont typeface="Arial"/>
              <a:buChar char="•"/>
            </a:pPr>
            <a:endParaRPr lang="en-US" sz="3200" dirty="0">
              <a:solidFill>
                <a:srgbClr val="000000"/>
              </a:solidFill>
              <a:latin typeface="Quicksand"/>
              <a:ea typeface="Quicksand"/>
              <a:cs typeface="Quicksand"/>
              <a:sym typeface="Quicksand"/>
            </a:endParaRPr>
          </a:p>
          <a:p>
            <a:pPr marL="321564" lvl="1" indent="-160782" algn="l">
              <a:lnSpc>
                <a:spcPts val="2879"/>
              </a:lnSpc>
              <a:buFont typeface="Arial"/>
              <a:buChar char="•"/>
            </a:pPr>
            <a:r>
              <a:rPr lang="en-US" sz="3200" b="1" u="sng" dirty="0">
                <a:solidFill>
                  <a:srgbClr val="000000"/>
                </a:solidFill>
                <a:latin typeface="Quicksand"/>
                <a:ea typeface="Quicksand"/>
                <a:cs typeface="Quicksand"/>
                <a:sym typeface="Quicksand"/>
              </a:rPr>
              <a:t>Cherry</a:t>
            </a:r>
          </a:p>
          <a:p>
            <a:pPr marL="321310" lvl="1" indent="-160655">
              <a:lnSpc>
                <a:spcPts val="2879"/>
              </a:lnSpc>
              <a:buFont typeface="Arial"/>
              <a:buChar char="•"/>
            </a:pPr>
            <a:r>
              <a:rPr lang="en-US" sz="3200">
                <a:solidFill>
                  <a:srgbClr val="000000"/>
                </a:solidFill>
                <a:latin typeface="Quicksand"/>
                <a:ea typeface="Quicksand"/>
                <a:cs typeface="Quicksand"/>
                <a:sym typeface="Quicksand"/>
              </a:rPr>
              <a:t>Drop off: left hand side gate</a:t>
            </a:r>
            <a:endParaRPr lang="en-US" sz="3200">
              <a:solidFill>
                <a:srgbClr val="000000"/>
              </a:solidFill>
              <a:latin typeface="Quicksand"/>
              <a:ea typeface="Quicksand"/>
              <a:cs typeface="Quicksand"/>
            </a:endParaRPr>
          </a:p>
          <a:p>
            <a:pPr marL="321310" lvl="1" indent="-160655">
              <a:lnSpc>
                <a:spcPts val="2879"/>
              </a:lnSpc>
              <a:buFont typeface="Arial"/>
              <a:buChar char="•"/>
            </a:pPr>
            <a:r>
              <a:rPr lang="en-US" sz="3200">
                <a:solidFill>
                  <a:srgbClr val="000000"/>
                </a:solidFill>
                <a:latin typeface="Quicksand"/>
                <a:ea typeface="Quicksand"/>
                <a:cs typeface="Quicksand"/>
                <a:sym typeface="Quicksand"/>
              </a:rPr>
              <a:t>Pick up: middle gate</a:t>
            </a:r>
            <a:endParaRPr lang="en-US" sz="3200">
              <a:solidFill>
                <a:srgbClr val="000000"/>
              </a:solidFill>
              <a:latin typeface="Quicksand"/>
              <a:ea typeface="Quicksand"/>
              <a:cs typeface="Quicksand"/>
            </a:endParaRPr>
          </a:p>
        </p:txBody>
      </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243840" y="81277"/>
            <a:ext cx="7924065" cy="1245603"/>
            <a:chOff x="0" y="0"/>
            <a:chExt cx="10565420" cy="1660804"/>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txBody>
            <a:bodyPr/>
            <a:lstStyle/>
            <a:p>
              <a:endParaRPr lang="en-GB"/>
            </a:p>
          </p:txBody>
        </p:sp>
        <p:sp>
          <p:nvSpPr>
            <p:cNvPr id="5" name="TextBox 5"/>
            <p:cNvSpPr txBox="1"/>
            <p:nvPr/>
          </p:nvSpPr>
          <p:spPr>
            <a:xfrm>
              <a:off x="758607" y="249960"/>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UNIFORM</a:t>
              </a:r>
            </a:p>
          </p:txBody>
        </p:sp>
      </p:grpSp>
      <p:sp>
        <p:nvSpPr>
          <p:cNvPr id="6" name="TextBox 6"/>
          <p:cNvSpPr txBox="1"/>
          <p:nvPr/>
        </p:nvSpPr>
        <p:spPr>
          <a:xfrm>
            <a:off x="568957" y="1299210"/>
            <a:ext cx="8453123" cy="5312480"/>
          </a:xfrm>
          <a:prstGeom prst="rect">
            <a:avLst/>
          </a:prstGeom>
        </p:spPr>
        <p:txBody>
          <a:bodyPr lIns="0" tIns="0" rIns="0" bIns="0" rtlCol="0" anchor="t">
            <a:spAutoFit/>
          </a:bodyPr>
          <a:lstStyle/>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come to school wearing their P.E. kit on P.E. days and should wear their school uniform on all other days. </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not wear </a:t>
            </a:r>
            <a:r>
              <a:rPr lang="en-US" sz="2400" dirty="0" err="1">
                <a:solidFill>
                  <a:srgbClr val="000000"/>
                </a:solidFill>
                <a:latin typeface="Quicksand"/>
                <a:ea typeface="Quicksand"/>
                <a:cs typeface="Quicksand"/>
                <a:sym typeface="Quicksand"/>
              </a:rPr>
              <a:t>jewellery</a:t>
            </a:r>
            <a:r>
              <a:rPr lang="en-US" sz="2400" dirty="0">
                <a:solidFill>
                  <a:srgbClr val="000000"/>
                </a:solidFill>
                <a:latin typeface="Quicksand"/>
                <a:ea typeface="Quicksand"/>
                <a:cs typeface="Quicksand"/>
                <a:sym typeface="Quicksand"/>
              </a:rPr>
              <a:t> other than stud earrings which must be removed for P.E. lessons. If a child is not able to remove their own stud earrings for P.E. then they should not wear them to school that day.</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Children should not wear make-up (including nail polish and hair dye) or transfer tattoos to school unless specifically stated for special events.</a:t>
            </a:r>
          </a:p>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Please see the school website for further details.</a:t>
            </a: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685800" y="304800"/>
            <a:ext cx="8006837" cy="1178078"/>
            <a:chOff x="0" y="47625"/>
            <a:chExt cx="10675782" cy="1570770"/>
          </a:xfrm>
        </p:grpSpPr>
        <p:sp>
          <p:nvSpPr>
            <p:cNvPr id="4" name="Freeform 4"/>
            <p:cNvSpPr/>
            <p:nvPr/>
          </p:nvSpPr>
          <p:spPr>
            <a:xfrm>
              <a:off x="868972" y="159925"/>
              <a:ext cx="9806810"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txBody>
            <a:bodyPr/>
            <a:lstStyle/>
            <a:p>
              <a:endParaRPr lang="en-GB"/>
            </a:p>
          </p:txBody>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UNIFORM</a:t>
              </a:r>
            </a:p>
          </p:txBody>
        </p:sp>
      </p:grpSp>
      <p:sp>
        <p:nvSpPr>
          <p:cNvPr id="6" name="TextBox 6"/>
          <p:cNvSpPr txBox="1"/>
          <p:nvPr/>
        </p:nvSpPr>
        <p:spPr>
          <a:xfrm>
            <a:off x="413917" y="1039586"/>
            <a:ext cx="8925766" cy="6274795"/>
          </a:xfrm>
          <a:prstGeom prst="rect">
            <a:avLst/>
          </a:prstGeom>
        </p:spPr>
        <p:txBody>
          <a:bodyPr lIns="0" tIns="0" rIns="0" bIns="0" rtlCol="0" anchor="t">
            <a:spAutoFit/>
          </a:bodyPr>
          <a:lstStyle/>
          <a:p>
            <a:pPr marL="321564" lvl="1" indent="-160782" algn="l">
              <a:lnSpc>
                <a:spcPts val="3792"/>
              </a:lnSpc>
              <a:buFont typeface="Arial"/>
              <a:buChar char="•"/>
            </a:pPr>
            <a:r>
              <a:rPr lang="en-US" sz="2400" dirty="0">
                <a:solidFill>
                  <a:srgbClr val="000000"/>
                </a:solidFill>
                <a:latin typeface="Quicksand"/>
                <a:ea typeface="Quicksand"/>
                <a:cs typeface="Quicksand"/>
                <a:sym typeface="Quicksand"/>
              </a:rPr>
              <a:t>Ha</a:t>
            </a:r>
            <a:r>
              <a:rPr lang="en-US" sz="2000" dirty="0">
                <a:solidFill>
                  <a:srgbClr val="000000"/>
                </a:solidFill>
                <a:latin typeface="Quicksand"/>
                <a:ea typeface="Quicksand"/>
                <a:cs typeface="Quicksand"/>
                <a:sym typeface="Quicksand"/>
              </a:rPr>
              <a:t>ir must be worn tied up if shoulder length or longer.</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Children should wear plain black trainers or plain black school shoes for daily school life, including PE.</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Children should always come to school wearing appropriate clothing for the weather.</a:t>
            </a:r>
          </a:p>
          <a:p>
            <a:pPr marL="321564" lvl="1" indent="-160782" algn="l">
              <a:lnSpc>
                <a:spcPts val="3792"/>
              </a:lnSpc>
              <a:buFont typeface="Arial"/>
              <a:buChar char="•"/>
            </a:pPr>
            <a:r>
              <a:rPr lang="en-US" sz="2000" dirty="0">
                <a:solidFill>
                  <a:srgbClr val="000000"/>
                </a:solidFill>
                <a:latin typeface="Quicksand"/>
                <a:ea typeface="Quicksand"/>
                <a:cs typeface="Quicksand"/>
                <a:sym typeface="Quicksand"/>
              </a:rPr>
              <a:t>Fitbits / other watches can be worn but please ensure there they are not connected to the internet.</a:t>
            </a:r>
          </a:p>
          <a:p>
            <a:pPr marL="321564" lvl="1" indent="-160782">
              <a:lnSpc>
                <a:spcPts val="3792"/>
              </a:lnSpc>
              <a:buFont typeface="Arial"/>
              <a:buChar char="•"/>
            </a:pPr>
            <a:r>
              <a:rPr lang="en-US" sz="2000" dirty="0">
                <a:latin typeface="Quicksand" panose="020B0604020202020204" charset="0"/>
              </a:rPr>
              <a:t>Please inform the office via email if your child has permission to walk home.</a:t>
            </a:r>
            <a:endParaRPr lang="en-US" sz="2000" dirty="0">
              <a:solidFill>
                <a:srgbClr val="000000"/>
              </a:solidFill>
              <a:latin typeface="Quicksand" panose="020B0604020202020204" charset="0"/>
              <a:ea typeface="Quicksand"/>
              <a:cs typeface="Quicksand"/>
              <a:sym typeface="Quicksand"/>
            </a:endParaRPr>
          </a:p>
          <a:p>
            <a:pPr marL="321310" lvl="1" indent="-160655">
              <a:lnSpc>
                <a:spcPts val="3792"/>
              </a:lnSpc>
              <a:buFont typeface="Arial"/>
              <a:buChar char="•"/>
            </a:pPr>
            <a:r>
              <a:rPr lang="en-US" sz="2000" dirty="0">
                <a:latin typeface="Quicksand"/>
              </a:rPr>
              <a:t>If your child has a mobile phone, it must be switched off before coming into class. It will be stored safely in school and handed back to your child </a:t>
            </a:r>
            <a:r>
              <a:rPr lang="en-US" sz="2000">
                <a:latin typeface="Quicksand"/>
              </a:rPr>
              <a:t>at the end of the day. It can only be switched on after leaving the school site</a:t>
            </a:r>
            <a:r>
              <a:rPr lang="en-US" sz="2000" dirty="0">
                <a:solidFill>
                  <a:srgbClr val="000000"/>
                </a:solidFill>
                <a:latin typeface="Quicksand"/>
                <a:ea typeface="Quicksand"/>
                <a:cs typeface="Quicksand"/>
                <a:sym typeface="Quicksand"/>
              </a:rPr>
              <a:t>.</a:t>
            </a:r>
            <a:endParaRPr lang="en-US" sz="2000" dirty="0">
              <a:solidFill>
                <a:srgbClr val="000000"/>
              </a:solidFill>
              <a:latin typeface="Quicksand"/>
              <a:ea typeface="Quicksand"/>
              <a:cs typeface="Quicksand"/>
            </a:endParaRPr>
          </a:p>
        </p:txBody>
      </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366493" y="182652"/>
            <a:ext cx="7662809" cy="1227907"/>
            <a:chOff x="0" y="0"/>
            <a:chExt cx="10217078" cy="1637210"/>
          </a:xfrm>
        </p:grpSpPr>
        <p:sp>
          <p:nvSpPr>
            <p:cNvPr id="4" name="Freeform 4"/>
            <p:cNvSpPr/>
            <p:nvPr/>
          </p:nvSpPr>
          <p:spPr>
            <a:xfrm>
              <a:off x="0" y="0"/>
              <a:ext cx="9806811" cy="1463645"/>
            </a:xfrm>
            <a:custGeom>
              <a:avLst/>
              <a:gdLst/>
              <a:ahLst/>
              <a:cxnLst/>
              <a:rect l="l" t="t" r="r" b="b"/>
              <a:pathLst>
                <a:path w="9806811" h="1463645">
                  <a:moveTo>
                    <a:pt x="0" y="0"/>
                  </a:moveTo>
                  <a:lnTo>
                    <a:pt x="9806811" y="0"/>
                  </a:lnTo>
                  <a:lnTo>
                    <a:pt x="9806811" y="1463645"/>
                  </a:lnTo>
                  <a:lnTo>
                    <a:pt x="0" y="1463645"/>
                  </a:lnTo>
                  <a:close/>
                </a:path>
              </a:pathLst>
            </a:custGeom>
            <a:solidFill>
              <a:srgbClr val="000000">
                <a:alpha val="0"/>
              </a:srgbClr>
            </a:solidFill>
          </p:spPr>
          <p:txBody>
            <a:bodyPr/>
            <a:lstStyle/>
            <a:p>
              <a:endParaRPr lang="en-GB"/>
            </a:p>
          </p:txBody>
        </p:sp>
        <p:sp>
          <p:nvSpPr>
            <p:cNvPr id="5" name="TextBox 5"/>
            <p:cNvSpPr txBox="1"/>
            <p:nvPr/>
          </p:nvSpPr>
          <p:spPr>
            <a:xfrm>
              <a:off x="410265" y="221188"/>
              <a:ext cx="9806813" cy="1416022"/>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NATIONAL CURRICULUM</a:t>
              </a:r>
            </a:p>
          </p:txBody>
        </p:sp>
      </p:grpSp>
      <p:sp>
        <p:nvSpPr>
          <p:cNvPr id="6" name="TextBox 6"/>
          <p:cNvSpPr txBox="1"/>
          <p:nvPr/>
        </p:nvSpPr>
        <p:spPr>
          <a:xfrm>
            <a:off x="650243" y="1477689"/>
            <a:ext cx="8371837" cy="3267075"/>
          </a:xfrm>
          <a:prstGeom prst="rect">
            <a:avLst/>
          </a:prstGeom>
        </p:spPr>
        <p:txBody>
          <a:bodyPr lIns="0" tIns="0" rIns="0" bIns="0" rtlCol="0" anchor="t">
            <a:spAutoFit/>
          </a:bodyPr>
          <a:lstStyle/>
          <a:p>
            <a:pPr algn="l">
              <a:lnSpc>
                <a:spcPts val="2879"/>
              </a:lnSpc>
            </a:pPr>
            <a:r>
              <a:rPr lang="en-US" sz="2400" dirty="0">
                <a:solidFill>
                  <a:srgbClr val="000000"/>
                </a:solidFill>
                <a:latin typeface="Quicksand"/>
                <a:ea typeface="Quicksand"/>
                <a:cs typeface="Quicksand"/>
                <a:sym typeface="Quicksand"/>
              </a:rPr>
              <a:t>We adopt a theme-based approach to make the learning creative, fun and easier for the children to make links in their learning. </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dirty="0">
                <a:solidFill>
                  <a:srgbClr val="000000"/>
                </a:solidFill>
                <a:latin typeface="Quicksand"/>
                <a:ea typeface="Quicksand"/>
                <a:cs typeface="Quicksand"/>
                <a:sym typeface="Quicksand"/>
              </a:rPr>
              <a:t>You can find out more about the curriculum content for each year group on our school website:</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u="sng" dirty="0">
                <a:solidFill>
                  <a:srgbClr val="000000"/>
                </a:solidFill>
                <a:latin typeface="Quicksand"/>
                <a:ea typeface="Quicksand"/>
                <a:cs typeface="Quicksand"/>
                <a:sym typeface="Quicksand"/>
                <a:hlinkClick r:id="rId3" tooltip="https://www.heathlands.essex.sch.uk/page/?title=Our+Learning&amp;pid=8"/>
              </a:rPr>
              <a:t>https://www.heathlands.essex.sch.uk/page/?title=Our+Learning&amp;pid=8</a:t>
            </a:r>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505663" y="184594"/>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solidFill>
              <a:srgbClr val="000000">
                <a:alpha val="0"/>
              </a:srgbClr>
            </a:solidFill>
          </p:spPr>
          <p:txBody>
            <a:bodyPr/>
            <a:lstStyle/>
            <a:p>
              <a:endParaRPr lang="en-GB"/>
            </a:p>
          </p:txBody>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MATHS:</a:t>
              </a:r>
            </a:p>
          </p:txBody>
        </p:sp>
      </p:grpSp>
      <p:pic>
        <p:nvPicPr>
          <p:cNvPr id="9" name="Picture 8">
            <a:extLst>
              <a:ext uri="{FF2B5EF4-FFF2-40B4-BE49-F238E27FC236}">
                <a16:creationId xmlns:a16="http://schemas.microsoft.com/office/drawing/2014/main" id="{D6C874B5-918D-DEFA-E87D-9F1BA6FD8FB1}"/>
              </a:ext>
            </a:extLst>
          </p:cNvPr>
          <p:cNvPicPr>
            <a:picLocks noChangeAspect="1"/>
          </p:cNvPicPr>
          <p:nvPr/>
        </p:nvPicPr>
        <p:blipFill>
          <a:blip r:embed="rId3"/>
          <a:stretch>
            <a:fillRect/>
          </a:stretch>
        </p:blipFill>
        <p:spPr>
          <a:xfrm>
            <a:off x="304800" y="1278447"/>
            <a:ext cx="9165443" cy="5274754"/>
          </a:xfrm>
          <a:prstGeom prst="rect">
            <a:avLst/>
          </a:prstGeom>
        </p:spPr>
      </p:pic>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5240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dirty="0"/>
          </a:p>
        </p:txBody>
      </p:sp>
      <p:sp>
        <p:nvSpPr>
          <p:cNvPr id="3" name="TextBox 3"/>
          <p:cNvSpPr txBox="1"/>
          <p:nvPr/>
        </p:nvSpPr>
        <p:spPr>
          <a:xfrm>
            <a:off x="914400" y="609600"/>
            <a:ext cx="2936243" cy="606513"/>
          </a:xfrm>
          <a:prstGeom prst="rect">
            <a:avLst/>
          </a:prstGeom>
        </p:spPr>
        <p:txBody>
          <a:bodyPr wrap="square" lIns="0" tIns="0" rIns="0" bIns="0" rtlCol="0" anchor="t">
            <a:spAutoFit/>
          </a:bodyP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READING</a:t>
            </a:r>
          </a:p>
        </p:txBody>
      </p:sp>
      <p:sp>
        <p:nvSpPr>
          <p:cNvPr id="4" name="TextBox 4"/>
          <p:cNvSpPr txBox="1"/>
          <p:nvPr/>
        </p:nvSpPr>
        <p:spPr>
          <a:xfrm>
            <a:off x="568957" y="1501863"/>
            <a:ext cx="8453123" cy="2210733"/>
          </a:xfrm>
          <a:prstGeom prst="rect">
            <a:avLst/>
          </a:prstGeom>
        </p:spPr>
        <p:txBody>
          <a:bodyPr lIns="0" tIns="0" rIns="0" bIns="0" rtlCol="0" anchor="t">
            <a:spAutoFit/>
          </a:bodyPr>
          <a:lstStyle/>
          <a:p>
            <a:pPr marL="320675" lvl="1" indent="-160020" algn="just">
              <a:lnSpc>
                <a:spcPts val="2875"/>
              </a:lnSpc>
              <a:buFont typeface="Arial"/>
              <a:buChar char="•"/>
            </a:pPr>
            <a:r>
              <a:rPr lang="en-US" sz="2350">
                <a:solidFill>
                  <a:srgbClr val="000000"/>
                </a:solidFill>
                <a:latin typeface="Quicksand"/>
                <a:ea typeface="Quicksand"/>
                <a:cs typeface="Quicksand"/>
                <a:sym typeface="Quicksand"/>
              </a:rPr>
              <a:t>Children should read at least 5 times each week at home, 5 - 10 minutes, every night.</a:t>
            </a:r>
            <a:endParaRPr lang="en-US"/>
          </a:p>
          <a:p>
            <a:pPr marL="321028" lvl="1" indent="-160514" algn="just">
              <a:lnSpc>
                <a:spcPts val="2875"/>
              </a:lnSpc>
              <a:buFont typeface="Arial"/>
              <a:buChar char="•"/>
            </a:pPr>
            <a:r>
              <a:rPr lang="en-US" sz="2396" dirty="0">
                <a:solidFill>
                  <a:srgbClr val="000000"/>
                </a:solidFill>
                <a:latin typeface="Quicksand"/>
                <a:ea typeface="Quicksand"/>
                <a:cs typeface="Quicksand"/>
                <a:sym typeface="Quicksand"/>
              </a:rPr>
              <a:t>Ask questions about the story, for example, “Why do you think he did that?”.</a:t>
            </a:r>
          </a:p>
          <a:p>
            <a:pPr marL="320675" lvl="1" indent="-160020" algn="just">
              <a:lnSpc>
                <a:spcPts val="2875"/>
              </a:lnSpc>
              <a:buFont typeface="Arial"/>
              <a:buChar char="•"/>
            </a:pPr>
            <a:r>
              <a:rPr lang="en-US" sz="2350">
                <a:solidFill>
                  <a:srgbClr val="000000"/>
                </a:solidFill>
                <a:latin typeface="Quicksand"/>
                <a:ea typeface="Quicksand"/>
                <a:cs typeface="Quicksand"/>
                <a:sym typeface="Quicksand"/>
              </a:rPr>
              <a:t>A school adult will also hear your child read in school throughout each term.</a:t>
            </a:r>
            <a:endParaRPr lang="en-US" sz="2350">
              <a:solidFill>
                <a:srgbClr val="000000"/>
              </a:solidFill>
              <a:latin typeface="Quicksand"/>
              <a:ea typeface="Quicksand"/>
              <a:cs typeface="Quicksand"/>
            </a:endParaRPr>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sp>
        <p:nvSpPr>
          <p:cNvPr id="3" name="TextBox 3"/>
          <p:cNvSpPr txBox="1"/>
          <p:nvPr/>
        </p:nvSpPr>
        <p:spPr>
          <a:xfrm>
            <a:off x="568957" y="500377"/>
            <a:ext cx="8575043" cy="4959819"/>
          </a:xfrm>
          <a:prstGeom prst="rect">
            <a:avLst/>
          </a:prstGeom>
        </p:spPr>
        <p:txBody>
          <a:bodyPr wrap="square" lIns="0" tIns="0" rIns="0" bIns="0" rtlCol="0" anchor="t">
            <a:spAutoFit/>
          </a:bodyPr>
          <a:lstStyle/>
          <a:p>
            <a:pPr algn="l">
              <a:lnSpc>
                <a:spcPct val="150000"/>
              </a:lnSpc>
            </a:pPr>
            <a:r>
              <a:rPr lang="en-US" sz="4400" dirty="0">
                <a:solidFill>
                  <a:srgbClr val="000000"/>
                </a:solidFill>
                <a:latin typeface="Bahnschrift SemiBold" panose="020B0502040204020203" pitchFamily="34" charset="0"/>
                <a:ea typeface="Beautiful"/>
                <a:cs typeface="Beautiful"/>
                <a:sym typeface="Beautiful"/>
              </a:rPr>
              <a:t>OUR THEMES</a:t>
            </a:r>
          </a:p>
          <a:p>
            <a:pPr algn="l">
              <a:lnSpc>
                <a:spcPct val="150000"/>
              </a:lnSpc>
            </a:pPr>
            <a:endParaRPr lang="en-US" sz="4400" dirty="0">
              <a:solidFill>
                <a:srgbClr val="000000"/>
              </a:solidFill>
              <a:latin typeface="Beautiful"/>
              <a:ea typeface="Beautiful"/>
              <a:cs typeface="Beautiful"/>
              <a:sym typeface="Beautiful"/>
            </a:endParaRPr>
          </a:p>
          <a:p>
            <a:pPr algn="l">
              <a:lnSpc>
                <a:spcPct val="150000"/>
              </a:lnSpc>
            </a:pPr>
            <a:r>
              <a:rPr lang="en-US" sz="4400" dirty="0">
                <a:solidFill>
                  <a:srgbClr val="000000"/>
                </a:solidFill>
                <a:latin typeface="Quicksand" panose="020B0604020202020204" charset="0"/>
                <a:ea typeface="Beauty Salon Sans"/>
                <a:cs typeface="Beauty Salon Sans"/>
                <a:sym typeface="Beauty Salon Sans"/>
              </a:rPr>
              <a:t>Autumn – WW2</a:t>
            </a:r>
          </a:p>
          <a:p>
            <a:pPr algn="l">
              <a:lnSpc>
                <a:spcPct val="150000"/>
              </a:lnSpc>
            </a:pPr>
            <a:r>
              <a:rPr lang="en-US" sz="4400" dirty="0">
                <a:solidFill>
                  <a:srgbClr val="000000"/>
                </a:solidFill>
                <a:latin typeface="Quicksand" panose="020B0604020202020204" charset="0"/>
                <a:ea typeface="Beauty Salon Sans"/>
                <a:cs typeface="Beauty Salon Sans"/>
                <a:sym typeface="Beauty Salon Sans"/>
              </a:rPr>
              <a:t>Spring – The Art of Drawing</a:t>
            </a:r>
          </a:p>
          <a:p>
            <a:pPr algn="l">
              <a:lnSpc>
                <a:spcPct val="150000"/>
              </a:lnSpc>
            </a:pPr>
            <a:r>
              <a:rPr lang="en-US" sz="4400" dirty="0">
                <a:solidFill>
                  <a:srgbClr val="000000"/>
                </a:solidFill>
                <a:latin typeface="Quicksand" panose="020B0604020202020204" charset="0"/>
                <a:ea typeface="Beauty Salon Sans"/>
                <a:cs typeface="Beauty Salon Sans"/>
                <a:sym typeface="Beauty Salon Sans"/>
              </a:rPr>
              <a:t>Summer – Journeys</a:t>
            </a:r>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sp>
        <p:nvSpPr>
          <p:cNvPr id="3" name="TextBox 3"/>
          <p:cNvSpPr txBox="1"/>
          <p:nvPr/>
        </p:nvSpPr>
        <p:spPr>
          <a:xfrm>
            <a:off x="341972" y="266700"/>
            <a:ext cx="8910474" cy="5564216"/>
          </a:xfrm>
          <a:prstGeom prst="rect">
            <a:avLst/>
          </a:prstGeom>
        </p:spPr>
        <p:txBody>
          <a:bodyPr lIns="0" tIns="0" rIns="0" bIns="0" rtlCol="0" anchor="t">
            <a:spAutoFit/>
          </a:bodyPr>
          <a:lstStyle/>
          <a:p>
            <a:pPr algn="l">
              <a:lnSpc>
                <a:spcPts val="5120"/>
              </a:lnSpc>
            </a:pPr>
            <a:r>
              <a:rPr lang="en-US" sz="4266" dirty="0">
                <a:solidFill>
                  <a:srgbClr val="000000"/>
                </a:solidFill>
                <a:latin typeface="Bahnschrift SemiBold" panose="020B0502040204020203" pitchFamily="34" charset="0"/>
                <a:ea typeface="Beautiful"/>
                <a:cs typeface="Beautiful"/>
                <a:sym typeface="Beautiful"/>
              </a:rPr>
              <a:t>TRIPS AND VISITORS</a:t>
            </a:r>
          </a:p>
          <a:p>
            <a:pPr algn="l">
              <a:lnSpc>
                <a:spcPts val="3455"/>
              </a:lnSpc>
            </a:pPr>
            <a:endParaRPr lang="en-US" sz="4266" dirty="0">
              <a:solidFill>
                <a:srgbClr val="000000"/>
              </a:solidFill>
              <a:latin typeface="Beautiful"/>
              <a:ea typeface="Beautiful"/>
              <a:cs typeface="Beautiful"/>
              <a:sym typeface="Beautiful"/>
            </a:endParaRPr>
          </a:p>
          <a:p>
            <a:pPr algn="l">
              <a:lnSpc>
                <a:spcPts val="3455"/>
              </a:lnSpc>
            </a:pPr>
            <a:r>
              <a:rPr lang="en-US" sz="2879" u="sng" dirty="0">
                <a:solidFill>
                  <a:srgbClr val="000000"/>
                </a:solidFill>
                <a:latin typeface="Beauty Salon Sans"/>
                <a:ea typeface="Beauty Salon Sans"/>
                <a:cs typeface="Beauty Salon Sans"/>
                <a:sym typeface="Beauty Salon Sans"/>
              </a:rPr>
              <a:t>Autumn</a:t>
            </a:r>
          </a:p>
          <a:p>
            <a:pPr>
              <a:lnSpc>
                <a:spcPts val="3455"/>
              </a:lnSpc>
            </a:pPr>
            <a:r>
              <a:rPr lang="en-US" sz="2850">
                <a:solidFill>
                  <a:srgbClr val="000000"/>
                </a:solidFill>
                <a:latin typeface="Quicksand"/>
                <a:ea typeface="Quicksand"/>
                <a:cs typeface="Quicksand"/>
                <a:sym typeface="Quicksand"/>
              </a:rPr>
              <a:t>Trip: IWM Duxford (WW2)</a:t>
            </a:r>
            <a:endParaRPr lang="en-US" sz="2850">
              <a:solidFill>
                <a:srgbClr val="000000"/>
              </a:solidFill>
              <a:latin typeface="Quicksand"/>
              <a:ea typeface="Quicksand"/>
              <a:cs typeface="Quicksand"/>
            </a:endParaRPr>
          </a:p>
          <a:p>
            <a:pPr algn="l">
              <a:lnSpc>
                <a:spcPts val="3455"/>
              </a:lnSpc>
            </a:pPr>
            <a:endParaRPr lang="en-US" sz="2879" dirty="0">
              <a:solidFill>
                <a:srgbClr val="000000"/>
              </a:solidFill>
              <a:latin typeface="Quicksand"/>
              <a:ea typeface="Quicksand"/>
              <a:cs typeface="Quicksand"/>
              <a:sym typeface="Quicksand"/>
            </a:endParaRPr>
          </a:p>
          <a:p>
            <a:pPr algn="l">
              <a:lnSpc>
                <a:spcPts val="3455"/>
              </a:lnSpc>
            </a:pPr>
            <a:r>
              <a:rPr lang="en-US" sz="2879" u="sng" dirty="0">
                <a:solidFill>
                  <a:srgbClr val="000000"/>
                </a:solidFill>
                <a:latin typeface="Beauty Salon Sans"/>
                <a:ea typeface="Beauty Salon Sans"/>
                <a:cs typeface="Beauty Salon Sans"/>
                <a:sym typeface="Beauty Salon Sans"/>
              </a:rPr>
              <a:t>Spring</a:t>
            </a:r>
          </a:p>
          <a:p>
            <a:pPr>
              <a:lnSpc>
                <a:spcPts val="3454"/>
              </a:lnSpc>
            </a:pPr>
            <a:r>
              <a:rPr lang="en-US" sz="2850">
                <a:solidFill>
                  <a:srgbClr val="000000"/>
                </a:solidFill>
                <a:latin typeface="Quicksand"/>
                <a:ea typeface="Quicksand"/>
                <a:cs typeface="Quicksand"/>
              </a:rPr>
              <a:t>Wonder Dome (Science) </a:t>
            </a:r>
            <a:endParaRPr lang="en-US" sz="2850" dirty="0">
              <a:solidFill>
                <a:srgbClr val="000000"/>
              </a:solidFill>
              <a:latin typeface="Quicksand"/>
              <a:ea typeface="Quicksand"/>
              <a:cs typeface="Quicksand"/>
            </a:endParaRPr>
          </a:p>
          <a:p>
            <a:pPr>
              <a:lnSpc>
                <a:spcPts val="3455"/>
              </a:lnSpc>
            </a:pPr>
            <a:endParaRPr lang="en-US" sz="2879" dirty="0">
              <a:solidFill>
                <a:srgbClr val="000000"/>
              </a:solidFill>
              <a:latin typeface="Quicksand"/>
              <a:ea typeface="Beauty Salon Sans"/>
              <a:cs typeface="Beauty Salon Sans"/>
              <a:sym typeface="Beauty Salon Sans"/>
            </a:endParaRPr>
          </a:p>
          <a:p>
            <a:pPr algn="l">
              <a:lnSpc>
                <a:spcPts val="3455"/>
              </a:lnSpc>
            </a:pPr>
            <a:r>
              <a:rPr lang="en-US" sz="2879" u="sng" dirty="0">
                <a:solidFill>
                  <a:srgbClr val="000000"/>
                </a:solidFill>
                <a:latin typeface="Beauty Salon Sans"/>
                <a:ea typeface="Beauty Salon Sans"/>
                <a:cs typeface="Beauty Salon Sans"/>
                <a:sym typeface="Beauty Salon Sans"/>
              </a:rPr>
              <a:t>Summer</a:t>
            </a:r>
          </a:p>
          <a:p>
            <a:r>
              <a:rPr lang="en-US" sz="2900">
                <a:solidFill>
                  <a:srgbClr val="000000"/>
                </a:solidFill>
                <a:latin typeface="Quicksand"/>
                <a:ea typeface="Quicksand"/>
                <a:cs typeface="Quicksand"/>
              </a:rPr>
              <a:t>Local visit: Village walk</a:t>
            </a:r>
          </a:p>
          <a:p>
            <a:pPr algn="l">
              <a:lnSpc>
                <a:spcPts val="3454"/>
              </a:lnSpc>
            </a:pPr>
            <a:endParaRPr lang="en-US" sz="2850" dirty="0">
              <a:solidFill>
                <a:srgbClr val="000000"/>
              </a:solidFill>
              <a:latin typeface="Quicksand"/>
              <a:ea typeface="Quicksand"/>
              <a:cs typeface="Quicksand"/>
            </a:endParaRPr>
          </a:p>
          <a:p>
            <a:pPr>
              <a:lnSpc>
                <a:spcPts val="3455"/>
              </a:lnSpc>
            </a:pPr>
            <a:r>
              <a:rPr lang="en-US" sz="2850">
                <a:solidFill>
                  <a:srgbClr val="000000"/>
                </a:solidFill>
                <a:latin typeface="Quicksand"/>
                <a:ea typeface="Quicksand"/>
                <a:cs typeface="Quicksand"/>
              </a:rPr>
              <a:t>Approximate costs for both visits £23</a:t>
            </a:r>
            <a:endParaRPr lang="en-US" sz="2879" dirty="0">
              <a:solidFill>
                <a:srgbClr val="000000"/>
              </a:solidFill>
              <a:latin typeface="Quicksand"/>
              <a:ea typeface="Quicksand"/>
              <a:cs typeface="Quicksand"/>
              <a:sym typeface="Quicksand"/>
            </a:endParaRPr>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243840" y="45196"/>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txBody>
            <a:bodyPr/>
            <a:lstStyle/>
            <a:p>
              <a:endParaRPr lang="en-GB"/>
            </a:p>
          </p:txBody>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HOME LEARNING</a:t>
              </a:r>
            </a:p>
          </p:txBody>
        </p:sp>
      </p:grpSp>
      <p:sp>
        <p:nvSpPr>
          <p:cNvPr id="6" name="TextBox 6"/>
          <p:cNvSpPr txBox="1"/>
          <p:nvPr/>
        </p:nvSpPr>
        <p:spPr>
          <a:xfrm>
            <a:off x="497418" y="1008125"/>
            <a:ext cx="8758765" cy="5559342"/>
          </a:xfrm>
          <a:prstGeom prst="rect">
            <a:avLst/>
          </a:prstGeom>
        </p:spPr>
        <p:txBody>
          <a:bodyPr lIns="0" tIns="0" rIns="0" bIns="0" rtlCol="0" anchor="t">
            <a:spAutoFit/>
          </a:bodyPr>
          <a:lstStyle/>
          <a:p>
            <a:pPr algn="l">
              <a:lnSpc>
                <a:spcPts val="2879"/>
              </a:lnSpc>
            </a:pPr>
            <a:r>
              <a:rPr lang="en-US" sz="2400" b="1" dirty="0">
                <a:solidFill>
                  <a:srgbClr val="000000"/>
                </a:solidFill>
                <a:latin typeface="Quicksand"/>
                <a:ea typeface="Quicksand"/>
                <a:cs typeface="Quicksand"/>
                <a:sym typeface="Quicksand"/>
              </a:rPr>
              <a:t>Reading – </a:t>
            </a:r>
            <a:r>
              <a:rPr lang="en-US" sz="2400" dirty="0">
                <a:solidFill>
                  <a:srgbClr val="000000"/>
                </a:solidFill>
                <a:latin typeface="Quicksand"/>
                <a:ea typeface="Quicksand"/>
                <a:cs typeface="Quicksand"/>
                <a:sym typeface="Quicksand"/>
              </a:rPr>
              <a:t>Regular reading to an adult at home, at least 5 times each week, using a circled H to show a ‘home read’ in diaries</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b="1" dirty="0">
                <a:solidFill>
                  <a:srgbClr val="000000"/>
                </a:solidFill>
                <a:latin typeface="Quicksand"/>
                <a:ea typeface="Quicksand"/>
                <a:cs typeface="Quicksand"/>
                <a:sym typeface="Quicksand"/>
              </a:rPr>
              <a:t>Spelling – </a:t>
            </a:r>
            <a:r>
              <a:rPr lang="en-US" sz="2400" dirty="0">
                <a:solidFill>
                  <a:srgbClr val="000000"/>
                </a:solidFill>
                <a:latin typeface="Quicksand"/>
                <a:ea typeface="Quicksand"/>
                <a:cs typeface="Quicksand"/>
                <a:sym typeface="Quicksand"/>
              </a:rPr>
              <a:t>We will send home some optional activities linked to the spelling of the tricky words and common exception words. There is no obligation to complete all of these, but any support you can provide with the learning of these words will be gratefully received.</a:t>
            </a:r>
          </a:p>
          <a:p>
            <a:pPr algn="l">
              <a:lnSpc>
                <a:spcPts val="2879"/>
              </a:lnSpc>
            </a:pPr>
            <a:endParaRPr lang="en-US" sz="2400" dirty="0">
              <a:solidFill>
                <a:srgbClr val="000000"/>
              </a:solidFill>
              <a:latin typeface="Quicksand"/>
              <a:ea typeface="Quicksand"/>
              <a:cs typeface="Quicksand"/>
              <a:sym typeface="Quicksand"/>
            </a:endParaRPr>
          </a:p>
          <a:p>
            <a:pPr algn="l">
              <a:lnSpc>
                <a:spcPts val="2879"/>
              </a:lnSpc>
            </a:pPr>
            <a:r>
              <a:rPr lang="en-US" sz="2400" b="1" dirty="0" err="1">
                <a:solidFill>
                  <a:srgbClr val="000000"/>
                </a:solidFill>
                <a:latin typeface="Quicksand"/>
                <a:ea typeface="Quicksand"/>
                <a:cs typeface="Quicksand"/>
                <a:sym typeface="Quicksand"/>
              </a:rPr>
              <a:t>Maths</a:t>
            </a:r>
            <a:r>
              <a:rPr lang="en-US" sz="2400" b="1" dirty="0">
                <a:solidFill>
                  <a:srgbClr val="000000"/>
                </a:solidFill>
                <a:latin typeface="Quicksand"/>
                <a:ea typeface="Quicksand"/>
                <a:cs typeface="Quicksand"/>
                <a:sym typeface="Quicksand"/>
              </a:rPr>
              <a:t> – </a:t>
            </a:r>
            <a:r>
              <a:rPr lang="en-US" sz="2400" dirty="0">
                <a:solidFill>
                  <a:srgbClr val="000000"/>
                </a:solidFill>
                <a:latin typeface="Quicksand"/>
                <a:ea typeface="Quicksand"/>
                <a:cs typeface="Quicksand"/>
                <a:sym typeface="Quicksand"/>
              </a:rPr>
              <a:t>We will be using a </a:t>
            </a:r>
            <a:r>
              <a:rPr lang="en-US" sz="2400" dirty="0" err="1">
                <a:solidFill>
                  <a:srgbClr val="000000"/>
                </a:solidFill>
                <a:latin typeface="Quicksand"/>
                <a:ea typeface="Quicksand"/>
                <a:cs typeface="Quicksand"/>
                <a:sym typeface="Quicksand"/>
              </a:rPr>
              <a:t>programme</a:t>
            </a:r>
            <a:r>
              <a:rPr lang="en-US" sz="2400" dirty="0">
                <a:solidFill>
                  <a:srgbClr val="000000"/>
                </a:solidFill>
                <a:latin typeface="Quicksand"/>
                <a:ea typeface="Quicksand"/>
                <a:cs typeface="Quicksand"/>
                <a:sym typeface="Quicksand"/>
              </a:rPr>
              <a:t> called Doodle Learning. </a:t>
            </a:r>
          </a:p>
          <a:p>
            <a:pPr algn="l">
              <a:lnSpc>
                <a:spcPts val="2879"/>
              </a:lnSpc>
            </a:pPr>
            <a:r>
              <a:rPr lang="en-US" sz="2400" dirty="0">
                <a:solidFill>
                  <a:srgbClr val="000000"/>
                </a:solidFill>
                <a:latin typeface="Quicksand"/>
                <a:ea typeface="Quicksand"/>
                <a:cs typeface="Quicksand"/>
                <a:sym typeface="Quicksand"/>
              </a:rPr>
              <a:t>Pupils will need to log on (via the Doodle </a:t>
            </a:r>
            <a:r>
              <a:rPr lang="en-US" sz="2400" dirty="0" err="1">
                <a:solidFill>
                  <a:srgbClr val="000000"/>
                </a:solidFill>
                <a:latin typeface="Quicksand"/>
                <a:ea typeface="Quicksand"/>
                <a:cs typeface="Quicksand"/>
                <a:sym typeface="Quicksand"/>
              </a:rPr>
              <a:t>Maths</a:t>
            </a:r>
            <a:r>
              <a:rPr lang="en-US" sz="2400" dirty="0">
                <a:solidFill>
                  <a:srgbClr val="000000"/>
                </a:solidFill>
                <a:latin typeface="Quicksand"/>
                <a:ea typeface="Quicksand"/>
                <a:cs typeface="Quicksand"/>
                <a:sym typeface="Quicksand"/>
              </a:rPr>
              <a:t> app or a web browser) and ensure they </a:t>
            </a:r>
            <a:r>
              <a:rPr lang="en-US" sz="2400" b="1" dirty="0">
                <a:solidFill>
                  <a:srgbClr val="000000"/>
                </a:solidFill>
                <a:latin typeface="Quicksand"/>
                <a:ea typeface="Quicksand"/>
                <a:cs typeface="Quicksand"/>
                <a:sym typeface="Quicksand"/>
              </a:rPr>
              <a:t>reach the ‘green’ zone each week. </a:t>
            </a:r>
            <a:r>
              <a:rPr lang="en-US" sz="2400" dirty="0">
                <a:solidFill>
                  <a:srgbClr val="000000"/>
                </a:solidFill>
                <a:latin typeface="Quicksand"/>
                <a:ea typeface="Quicksand"/>
                <a:cs typeface="Quicksand"/>
                <a:sym typeface="Quicksand"/>
              </a:rPr>
              <a:t>More information will be shared after the holidays.</a:t>
            </a:r>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721490" y="1869443"/>
            <a:ext cx="3334102" cy="4709360"/>
            <a:chOff x="0" y="0"/>
            <a:chExt cx="4445470" cy="6279147"/>
          </a:xfrm>
        </p:grpSpPr>
        <p:sp>
          <p:nvSpPr>
            <p:cNvPr id="4" name="Freeform 4"/>
            <p:cNvSpPr/>
            <p:nvPr/>
          </p:nvSpPr>
          <p:spPr>
            <a:xfrm>
              <a:off x="0" y="0"/>
              <a:ext cx="4445508" cy="6279134"/>
            </a:xfrm>
            <a:custGeom>
              <a:avLst/>
              <a:gdLst/>
              <a:ahLst/>
              <a:cxnLst/>
              <a:rect l="l" t="t" r="r" b="b"/>
              <a:pathLst>
                <a:path w="4445508" h="6279134">
                  <a:moveTo>
                    <a:pt x="0" y="0"/>
                  </a:moveTo>
                  <a:lnTo>
                    <a:pt x="4445508" y="0"/>
                  </a:lnTo>
                  <a:lnTo>
                    <a:pt x="4445508" y="6279134"/>
                  </a:lnTo>
                  <a:lnTo>
                    <a:pt x="0" y="6279134"/>
                  </a:lnTo>
                  <a:lnTo>
                    <a:pt x="0" y="0"/>
                  </a:lnTo>
                  <a:close/>
                </a:path>
              </a:pathLst>
            </a:custGeom>
            <a:blipFill>
              <a:blip r:embed="rId3"/>
              <a:stretch>
                <a:fillRect/>
              </a:stretch>
            </a:blipFill>
          </p:spPr>
          <p:txBody>
            <a:bodyPr/>
            <a:lstStyle/>
            <a:p>
              <a:endParaRPr lang="en-GB"/>
            </a:p>
          </p:txBody>
        </p:sp>
      </p:grpSp>
      <p:grpSp>
        <p:nvGrpSpPr>
          <p:cNvPr id="5" name="Group 5"/>
          <p:cNvGrpSpPr/>
          <p:nvPr/>
        </p:nvGrpSpPr>
        <p:grpSpPr>
          <a:xfrm>
            <a:off x="729348" y="273849"/>
            <a:ext cx="7355110" cy="1527268"/>
            <a:chOff x="0" y="0"/>
            <a:chExt cx="9806813" cy="2036358"/>
          </a:xfrm>
        </p:grpSpPr>
        <p:sp>
          <p:nvSpPr>
            <p:cNvPr id="6" name="Freeform 6"/>
            <p:cNvSpPr/>
            <p:nvPr/>
          </p:nvSpPr>
          <p:spPr>
            <a:xfrm>
              <a:off x="0" y="0"/>
              <a:ext cx="9806811" cy="2036359"/>
            </a:xfrm>
            <a:custGeom>
              <a:avLst/>
              <a:gdLst/>
              <a:ahLst/>
              <a:cxnLst/>
              <a:rect l="l" t="t" r="r" b="b"/>
              <a:pathLst>
                <a:path w="9806811" h="2036359">
                  <a:moveTo>
                    <a:pt x="0" y="0"/>
                  </a:moveTo>
                  <a:lnTo>
                    <a:pt x="9806811" y="0"/>
                  </a:lnTo>
                  <a:lnTo>
                    <a:pt x="9806811" y="2036359"/>
                  </a:lnTo>
                  <a:lnTo>
                    <a:pt x="0" y="2036359"/>
                  </a:lnTo>
                  <a:close/>
                </a:path>
              </a:pathLst>
            </a:custGeom>
            <a:blipFill>
              <a:blip r:embed="rId4">
                <a:alphaModFix amt="0"/>
              </a:blip>
              <a:stretch>
                <a:fillRect t="-58026" b="-29647"/>
              </a:stretch>
            </a:blipFill>
          </p:spPr>
          <p:txBody>
            <a:bodyPr/>
            <a:lstStyle/>
            <a:p>
              <a:endParaRPr lang="en-GB"/>
            </a:p>
          </p:txBody>
        </p:sp>
        <p:sp>
          <p:nvSpPr>
            <p:cNvPr id="7" name="TextBox 7"/>
            <p:cNvSpPr txBox="1"/>
            <p:nvPr/>
          </p:nvSpPr>
          <p:spPr>
            <a:xfrm>
              <a:off x="0" y="47625"/>
              <a:ext cx="9806813" cy="1988733"/>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RELATIONSHIPS AND BEHAVIOUR</a:t>
              </a:r>
            </a:p>
          </p:txBody>
        </p:sp>
      </p:grpSp>
      <p:sp>
        <p:nvSpPr>
          <p:cNvPr id="8" name="TextBox 8"/>
          <p:cNvSpPr txBox="1"/>
          <p:nvPr/>
        </p:nvSpPr>
        <p:spPr>
          <a:xfrm>
            <a:off x="4406903" y="2522858"/>
            <a:ext cx="3208525" cy="3267075"/>
          </a:xfrm>
          <a:prstGeom prst="rect">
            <a:avLst/>
          </a:prstGeom>
        </p:spPr>
        <p:txBody>
          <a:bodyPr lIns="0" tIns="0" rIns="0" bIns="0" rtlCol="0" anchor="t">
            <a:spAutoFit/>
          </a:bodyPr>
          <a:lstStyle/>
          <a:p>
            <a:pPr algn="ctr">
              <a:lnSpc>
                <a:spcPts val="2879"/>
              </a:lnSpc>
            </a:pPr>
            <a:r>
              <a:rPr lang="en-US" sz="2400">
                <a:solidFill>
                  <a:srgbClr val="000000"/>
                </a:solidFill>
                <a:latin typeface="Quicksand"/>
                <a:ea typeface="Quicksand"/>
                <a:cs typeface="Quicksand"/>
                <a:sym typeface="Quicksand"/>
              </a:rPr>
              <a:t>Our Behaviour and Relationships Policy is based on this simple code of conduct where we promote ‘Being Safe, Being Kind, Being Respectful’ every day at Heathlands.</a:t>
            </a:r>
          </a:p>
        </p:txBody>
      </p:sp>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401183" y="283920"/>
            <a:ext cx="7355110" cy="1527268"/>
            <a:chOff x="0" y="0"/>
            <a:chExt cx="9806813" cy="2036358"/>
          </a:xfrm>
        </p:grpSpPr>
        <p:sp>
          <p:nvSpPr>
            <p:cNvPr id="4" name="Freeform 4"/>
            <p:cNvSpPr/>
            <p:nvPr/>
          </p:nvSpPr>
          <p:spPr>
            <a:xfrm>
              <a:off x="0" y="0"/>
              <a:ext cx="9806811" cy="2036352"/>
            </a:xfrm>
            <a:custGeom>
              <a:avLst/>
              <a:gdLst/>
              <a:ahLst/>
              <a:cxnLst/>
              <a:rect l="l" t="t" r="r" b="b"/>
              <a:pathLst>
                <a:path w="9806811" h="2036352">
                  <a:moveTo>
                    <a:pt x="0" y="0"/>
                  </a:moveTo>
                  <a:lnTo>
                    <a:pt x="9806811" y="0"/>
                  </a:lnTo>
                  <a:lnTo>
                    <a:pt x="9806811" y="2036352"/>
                  </a:lnTo>
                  <a:lnTo>
                    <a:pt x="0" y="2036352"/>
                  </a:lnTo>
                  <a:close/>
                </a:path>
              </a:pathLst>
            </a:custGeom>
            <a:blipFill>
              <a:blip r:embed="rId3">
                <a:alphaModFix amt="0"/>
              </a:blip>
              <a:stretch>
                <a:fillRect t="-58459" b="-29215"/>
              </a:stretch>
            </a:blipFill>
          </p:spPr>
          <p:txBody>
            <a:bodyPr/>
            <a:lstStyle/>
            <a:p>
              <a:endParaRPr lang="en-GB"/>
            </a:p>
          </p:txBody>
        </p:sp>
        <p:sp>
          <p:nvSpPr>
            <p:cNvPr id="5" name="TextBox 5"/>
            <p:cNvSpPr txBox="1"/>
            <p:nvPr/>
          </p:nvSpPr>
          <p:spPr>
            <a:xfrm>
              <a:off x="0" y="47625"/>
              <a:ext cx="9806813" cy="1988733"/>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RELATIONSHIPS AND BEHAVIOUR</a:t>
              </a:r>
            </a:p>
          </p:txBody>
        </p:sp>
      </p:grpSp>
      <p:sp>
        <p:nvSpPr>
          <p:cNvPr id="6" name="TextBox 6"/>
          <p:cNvSpPr txBox="1"/>
          <p:nvPr/>
        </p:nvSpPr>
        <p:spPr>
          <a:xfrm>
            <a:off x="507392" y="2062162"/>
            <a:ext cx="8738816" cy="3267075"/>
          </a:xfrm>
          <a:prstGeom prst="rect">
            <a:avLst/>
          </a:prstGeom>
        </p:spPr>
        <p:txBody>
          <a:bodyPr lIns="0" tIns="0" rIns="0" bIns="0" rtlCol="0" anchor="t">
            <a:spAutoFit/>
          </a:bodyPr>
          <a:lstStyle/>
          <a:p>
            <a:pPr marL="321564" lvl="1" indent="-160782" algn="l">
              <a:lnSpc>
                <a:spcPts val="2879"/>
              </a:lnSpc>
              <a:buFont typeface="Arial"/>
              <a:buChar char="•"/>
            </a:pPr>
            <a:r>
              <a:rPr lang="en-US" sz="2400">
                <a:solidFill>
                  <a:srgbClr val="000000"/>
                </a:solidFill>
                <a:latin typeface="Quicksand"/>
                <a:ea typeface="Quicksand"/>
                <a:cs typeface="Quicksand"/>
                <a:sym typeface="Quicksand"/>
              </a:rPr>
              <a:t>Class marbles awarded for the class – this could be for anything from excellent lining up and great manners to a wonderful maths lesson or seeing brilliant teamwork.</a:t>
            </a:r>
          </a:p>
          <a:p>
            <a:pPr marL="321564" lvl="1" indent="-160782" algn="l">
              <a:lnSpc>
                <a:spcPts val="2879"/>
              </a:lnSpc>
              <a:buFont typeface="Arial"/>
              <a:buChar char="•"/>
            </a:pPr>
            <a:r>
              <a:rPr lang="en-US" sz="2400">
                <a:solidFill>
                  <a:srgbClr val="000000"/>
                </a:solidFill>
                <a:latin typeface="Quicksand"/>
                <a:ea typeface="Quicksand"/>
                <a:cs typeface="Quicksand"/>
                <a:sym typeface="Quicksand"/>
              </a:rPr>
              <a:t>Any child who goes above and beyond in demonstrating our Core Values, embracing our Visible Learning ethos, or consistently making the right choices can be awarded a Celebration Certificate by any adult in school, at any time. These certificates will be displayed in classrooms and sent home at the end of each week.</a:t>
            </a:r>
          </a:p>
        </p:txBody>
      </p:sp>
      <p:grpSp>
        <p:nvGrpSpPr>
          <p:cNvPr id="7" name="Group 7"/>
          <p:cNvGrpSpPr/>
          <p:nvPr/>
        </p:nvGrpSpPr>
        <p:grpSpPr>
          <a:xfrm>
            <a:off x="758190" y="5393726"/>
            <a:ext cx="8048770" cy="1823404"/>
            <a:chOff x="0" y="0"/>
            <a:chExt cx="7577468" cy="1716634"/>
          </a:xfrm>
        </p:grpSpPr>
        <p:sp>
          <p:nvSpPr>
            <p:cNvPr id="8" name="Freeform 8"/>
            <p:cNvSpPr/>
            <p:nvPr/>
          </p:nvSpPr>
          <p:spPr>
            <a:xfrm>
              <a:off x="0" y="0"/>
              <a:ext cx="7577455" cy="1716659"/>
            </a:xfrm>
            <a:custGeom>
              <a:avLst/>
              <a:gdLst/>
              <a:ahLst/>
              <a:cxnLst/>
              <a:rect l="l" t="t" r="r" b="b"/>
              <a:pathLst>
                <a:path w="7577455" h="1716659">
                  <a:moveTo>
                    <a:pt x="0" y="0"/>
                  </a:moveTo>
                  <a:lnTo>
                    <a:pt x="7577455" y="0"/>
                  </a:lnTo>
                  <a:lnTo>
                    <a:pt x="7577455" y="1716659"/>
                  </a:lnTo>
                  <a:lnTo>
                    <a:pt x="0" y="1716659"/>
                  </a:lnTo>
                  <a:lnTo>
                    <a:pt x="0" y="0"/>
                  </a:lnTo>
                  <a:close/>
                </a:path>
              </a:pathLst>
            </a:custGeom>
            <a:blipFill>
              <a:blip r:embed="rId4"/>
              <a:stretch>
                <a:fillRect l="-28" r="-28" b="1"/>
              </a:stretch>
            </a:blipFill>
          </p:spPr>
          <p:txBody>
            <a:bodyPr/>
            <a:lstStyle/>
            <a:p>
              <a:endParaRPr lang="en-GB"/>
            </a:p>
          </p:txBody>
        </p:sp>
      </p:gr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731520" y="381684"/>
            <a:ext cx="7355110" cy="1093852"/>
            <a:chOff x="0" y="0"/>
            <a:chExt cx="9806813" cy="1458469"/>
          </a:xfrm>
        </p:grpSpPr>
        <p:sp>
          <p:nvSpPr>
            <p:cNvPr id="4" name="Freeform 4"/>
            <p:cNvSpPr/>
            <p:nvPr/>
          </p:nvSpPr>
          <p:spPr>
            <a:xfrm>
              <a:off x="0" y="0"/>
              <a:ext cx="9806811" cy="1458470"/>
            </a:xfrm>
            <a:custGeom>
              <a:avLst/>
              <a:gdLst/>
              <a:ahLst/>
              <a:cxnLst/>
              <a:rect l="l" t="t" r="r" b="b"/>
              <a:pathLst>
                <a:path w="9806811" h="1458470">
                  <a:moveTo>
                    <a:pt x="0" y="0"/>
                  </a:moveTo>
                  <a:lnTo>
                    <a:pt x="9806811" y="0"/>
                  </a:lnTo>
                  <a:lnTo>
                    <a:pt x="9806811" y="1458470"/>
                  </a:lnTo>
                  <a:lnTo>
                    <a:pt x="0" y="1458470"/>
                  </a:lnTo>
                  <a:close/>
                </a:path>
              </a:pathLst>
            </a:custGeom>
            <a:blipFill>
              <a:blip r:embed="rId3">
                <a:alphaModFix amt="0"/>
              </a:blip>
              <a:stretch>
                <a:fillRect t="-81018" b="-81018"/>
              </a:stretch>
            </a:blipFill>
          </p:spPr>
          <p:txBody>
            <a:bodyPr/>
            <a:lstStyle/>
            <a:p>
              <a:endParaRPr lang="en-GB"/>
            </a:p>
          </p:txBody>
        </p:sp>
        <p:sp>
          <p:nvSpPr>
            <p:cNvPr id="5" name="TextBox 5"/>
            <p:cNvSpPr txBox="1"/>
            <p:nvPr/>
          </p:nvSpPr>
          <p:spPr>
            <a:xfrm>
              <a:off x="0" y="47625"/>
              <a:ext cx="9806813" cy="1410844"/>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VISIBLE LEARNING</a:t>
              </a:r>
            </a:p>
          </p:txBody>
        </p:sp>
      </p:grpSp>
      <p:grpSp>
        <p:nvGrpSpPr>
          <p:cNvPr id="6" name="Group 6"/>
          <p:cNvGrpSpPr/>
          <p:nvPr/>
        </p:nvGrpSpPr>
        <p:grpSpPr>
          <a:xfrm>
            <a:off x="1833215" y="1714744"/>
            <a:ext cx="6087170" cy="4389120"/>
            <a:chOff x="0" y="0"/>
            <a:chExt cx="8116227" cy="5852160"/>
          </a:xfrm>
        </p:grpSpPr>
        <p:sp>
          <p:nvSpPr>
            <p:cNvPr id="7" name="Freeform 7"/>
            <p:cNvSpPr/>
            <p:nvPr/>
          </p:nvSpPr>
          <p:spPr>
            <a:xfrm>
              <a:off x="0" y="0"/>
              <a:ext cx="8116189" cy="5852160"/>
            </a:xfrm>
            <a:custGeom>
              <a:avLst/>
              <a:gdLst/>
              <a:ahLst/>
              <a:cxnLst/>
              <a:rect l="l" t="t" r="r" b="b"/>
              <a:pathLst>
                <a:path w="8116189" h="5852160">
                  <a:moveTo>
                    <a:pt x="0" y="0"/>
                  </a:moveTo>
                  <a:lnTo>
                    <a:pt x="8116189" y="0"/>
                  </a:lnTo>
                  <a:lnTo>
                    <a:pt x="8116189" y="5852160"/>
                  </a:lnTo>
                  <a:lnTo>
                    <a:pt x="0" y="5852160"/>
                  </a:lnTo>
                  <a:lnTo>
                    <a:pt x="0" y="0"/>
                  </a:lnTo>
                  <a:close/>
                </a:path>
              </a:pathLst>
            </a:custGeom>
            <a:blipFill>
              <a:blip r:embed="rId4"/>
              <a:stretch>
                <a:fillRect/>
              </a:stretch>
            </a:blipFill>
          </p:spPr>
          <p:txBody>
            <a:bodyPr/>
            <a:lstStyle/>
            <a:p>
              <a:endParaRPr lang="en-GB"/>
            </a:p>
          </p:txBody>
        </p:sp>
      </p:grp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325117" y="6868"/>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txBody>
            <a:bodyPr/>
            <a:lstStyle/>
            <a:p>
              <a:endParaRPr lang="en-GB"/>
            </a:p>
          </p:txBody>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MAKING CONTACT</a:t>
              </a:r>
            </a:p>
          </p:txBody>
        </p:sp>
      </p:grpSp>
      <p:sp>
        <p:nvSpPr>
          <p:cNvPr id="6" name="TextBox 6"/>
          <p:cNvSpPr txBox="1"/>
          <p:nvPr/>
        </p:nvSpPr>
        <p:spPr>
          <a:xfrm>
            <a:off x="325117" y="871129"/>
            <a:ext cx="8696963" cy="6293902"/>
          </a:xfrm>
          <a:prstGeom prst="rect">
            <a:avLst/>
          </a:prstGeom>
        </p:spPr>
        <p:txBody>
          <a:bodyPr lIns="0" tIns="0" rIns="0" bIns="0" rtlCol="0" anchor="t">
            <a:spAutoFit/>
          </a:bodyPr>
          <a:lstStyle/>
          <a:p>
            <a:pPr marL="251407" lvl="1" indent="-125703" algn="l">
              <a:lnSpc>
                <a:spcPts val="2926"/>
              </a:lnSpc>
              <a:buFont typeface="Arial"/>
              <a:buChar char="•"/>
            </a:pPr>
            <a:r>
              <a:rPr lang="en-US" sz="2100" dirty="0">
                <a:solidFill>
                  <a:srgbClr val="000000"/>
                </a:solidFill>
                <a:latin typeface="Quicksand"/>
                <a:ea typeface="Quicksand"/>
                <a:cs typeface="Quicksand"/>
                <a:sym typeface="Quicksand"/>
              </a:rPr>
              <a:t>Class Dojo – we will use Class Dojo for communication. Teachers will check and reply to messages between the hours of 8:00am and 5:00pm only. However, as teachers are teaching during the day they may not see messages immediately. </a:t>
            </a:r>
          </a:p>
          <a:p>
            <a:pPr marL="251407" lvl="1" indent="-125703" algn="l">
              <a:lnSpc>
                <a:spcPts val="2926"/>
              </a:lnSpc>
              <a:buFont typeface="Arial"/>
              <a:buChar char="•"/>
            </a:pPr>
            <a:r>
              <a:rPr lang="en-US" sz="2100" dirty="0">
                <a:solidFill>
                  <a:srgbClr val="000000"/>
                </a:solidFill>
                <a:latin typeface="Quicksand"/>
                <a:ea typeface="Quicksand"/>
                <a:cs typeface="Quicksand"/>
                <a:sym typeface="Quicksand"/>
              </a:rPr>
              <a:t>Alternatively, please make an appointment with the school office and we will try to speak to you as soon as possible or catch us on the gate. </a:t>
            </a:r>
          </a:p>
          <a:p>
            <a:pPr marL="251407" lvl="1" indent="-125703" algn="l">
              <a:lnSpc>
                <a:spcPts val="2926"/>
              </a:lnSpc>
              <a:buFont typeface="Arial"/>
              <a:buChar char="•"/>
            </a:pPr>
            <a:r>
              <a:rPr lang="en-US" sz="2100" dirty="0">
                <a:solidFill>
                  <a:srgbClr val="000000"/>
                </a:solidFill>
                <a:latin typeface="Quicksand"/>
                <a:ea typeface="Quicksand"/>
                <a:cs typeface="Quicksand"/>
                <a:sym typeface="Quicksand"/>
              </a:rPr>
              <a:t>Should you need to contact the school office please use: </a:t>
            </a:r>
            <a:r>
              <a:rPr lang="en-US" sz="2100" u="sng" dirty="0">
                <a:solidFill>
                  <a:srgbClr val="000000"/>
                </a:solidFill>
                <a:latin typeface="Quicksand"/>
                <a:ea typeface="Quicksand"/>
                <a:cs typeface="Quicksand"/>
                <a:sym typeface="Quicksand"/>
                <a:hlinkClick r:id="rId4" tooltip="mailto:admin@heathlands.essex.sch.uk"/>
              </a:rPr>
              <a:t>admin@heathlands.essex.sch.uk</a:t>
            </a:r>
          </a:p>
          <a:p>
            <a:pPr marL="251407" lvl="1" indent="-125703" algn="l">
              <a:lnSpc>
                <a:spcPts val="2926"/>
              </a:lnSpc>
              <a:buFont typeface="Arial"/>
              <a:buChar char="•"/>
            </a:pPr>
            <a:r>
              <a:rPr lang="en-US" sz="2100" dirty="0">
                <a:solidFill>
                  <a:srgbClr val="000000"/>
                </a:solidFill>
                <a:latin typeface="Quicksand"/>
                <a:ea typeface="Quicksand"/>
                <a:cs typeface="Quicksand"/>
                <a:sym typeface="Quicksand"/>
              </a:rPr>
              <a:t>If your child is going home with someone other than you, please let us know (in person or via the office). If this is a regular arrangement please let the office know, so they can amend the pick-up sheet.</a:t>
            </a:r>
          </a:p>
          <a:p>
            <a:pPr marL="251407" lvl="1" indent="-125703" algn="l">
              <a:lnSpc>
                <a:spcPts val="2926"/>
              </a:lnSpc>
              <a:buFont typeface="Arial"/>
              <a:buChar char="•"/>
            </a:pPr>
            <a:r>
              <a:rPr lang="en-US" sz="2100" dirty="0">
                <a:solidFill>
                  <a:srgbClr val="000000"/>
                </a:solidFill>
                <a:latin typeface="Quicksand"/>
                <a:ea typeface="Quicksand"/>
                <a:cs typeface="Quicksand"/>
                <a:sym typeface="Quicksand"/>
              </a:rPr>
              <a:t>If your child is absent for any medical reason, please let the office know as the first port of call. </a:t>
            </a:r>
          </a:p>
          <a:p>
            <a:pPr marL="251407" lvl="1" indent="-125703" algn="l">
              <a:lnSpc>
                <a:spcPts val="2926"/>
              </a:lnSpc>
              <a:buFont typeface="Arial"/>
              <a:buChar char="•"/>
            </a:pPr>
            <a:r>
              <a:rPr lang="en-US" sz="2100" dirty="0">
                <a:solidFill>
                  <a:srgbClr val="000000"/>
                </a:solidFill>
                <a:latin typeface="Quicksand"/>
                <a:ea typeface="Quicksand"/>
                <a:cs typeface="Quicksand"/>
                <a:sym typeface="Quicksand"/>
              </a:rPr>
              <a:t>All forms of communication between home and school should be in line with our core values of trust, respect, enjoyment, courage and kindness.</a:t>
            </a:r>
          </a:p>
        </p:txBody>
      </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9753600" cy="7315200"/>
          </a:xfrm>
          <a:custGeom>
            <a:avLst/>
            <a:gdLst/>
            <a:ahLst/>
            <a:cxnLst/>
            <a:rect l="l" t="t" r="r" b="b"/>
            <a:pathLst>
              <a:path w="9753600" h="7315200">
                <a:moveTo>
                  <a:pt x="0" y="0"/>
                </a:moveTo>
                <a:lnTo>
                  <a:pt x="9753600" y="0"/>
                </a:lnTo>
                <a:lnTo>
                  <a:pt x="9753600" y="7315200"/>
                </a:lnTo>
                <a:lnTo>
                  <a:pt x="0" y="7315200"/>
                </a:lnTo>
                <a:lnTo>
                  <a:pt x="0" y="0"/>
                </a:lnTo>
                <a:close/>
              </a:path>
            </a:pathLst>
          </a:custGeom>
          <a:blipFill>
            <a:blip r:embed="rId2"/>
            <a:stretch>
              <a:fillRect l="-33545" r="-33545"/>
            </a:stretch>
          </a:blipFill>
        </p:spPr>
        <p:txBody>
          <a:bodyPr/>
          <a:lstStyle/>
          <a:p>
            <a:endParaRPr lang="en-GB"/>
          </a:p>
        </p:txBody>
      </p:sp>
      <p:grpSp>
        <p:nvGrpSpPr>
          <p:cNvPr id="3" name="Group 3"/>
          <p:cNvGrpSpPr/>
          <p:nvPr/>
        </p:nvGrpSpPr>
        <p:grpSpPr>
          <a:xfrm>
            <a:off x="457381" y="162563"/>
            <a:ext cx="7355110" cy="1082635"/>
            <a:chOff x="0" y="0"/>
            <a:chExt cx="9806813" cy="1443513"/>
          </a:xfrm>
        </p:grpSpPr>
        <p:sp>
          <p:nvSpPr>
            <p:cNvPr id="4" name="Freeform 4"/>
            <p:cNvSpPr/>
            <p:nvPr/>
          </p:nvSpPr>
          <p:spPr>
            <a:xfrm>
              <a:off x="0" y="0"/>
              <a:ext cx="9806811" cy="1443518"/>
            </a:xfrm>
            <a:custGeom>
              <a:avLst/>
              <a:gdLst/>
              <a:ahLst/>
              <a:cxnLst/>
              <a:rect l="l" t="t" r="r" b="b"/>
              <a:pathLst>
                <a:path w="9806811" h="1443518">
                  <a:moveTo>
                    <a:pt x="0" y="0"/>
                  </a:moveTo>
                  <a:lnTo>
                    <a:pt x="9806811" y="0"/>
                  </a:lnTo>
                  <a:lnTo>
                    <a:pt x="9806811" y="1443518"/>
                  </a:lnTo>
                  <a:lnTo>
                    <a:pt x="0" y="1443518"/>
                  </a:lnTo>
                  <a:close/>
                </a:path>
              </a:pathLst>
            </a:custGeom>
            <a:blipFill>
              <a:blip r:embed="rId3">
                <a:alphaModFix amt="0"/>
              </a:blip>
              <a:stretch>
                <a:fillRect t="-82375" b="-82374"/>
              </a:stretch>
            </a:blipFill>
          </p:spPr>
          <p:txBody>
            <a:bodyPr/>
            <a:lstStyle/>
            <a:p>
              <a:endParaRPr lang="en-GB"/>
            </a:p>
          </p:txBody>
        </p:sp>
        <p:sp>
          <p:nvSpPr>
            <p:cNvPr id="5" name="TextBox 5"/>
            <p:cNvSpPr txBox="1"/>
            <p:nvPr/>
          </p:nvSpPr>
          <p:spPr>
            <a:xfrm>
              <a:off x="0" y="47625"/>
              <a:ext cx="9806813" cy="1395888"/>
            </a:xfrm>
            <a:prstGeom prst="rect">
              <a:avLst/>
            </a:prstGeom>
          </p:spPr>
          <p:txBody>
            <a:bodyPr lIns="0" tIns="0" rIns="0" bIns="0" rtlCol="0" anchor="ctr"/>
            <a:lstStyle/>
            <a:p>
              <a:pPr marL="0" lvl="0" indent="0" algn="l">
                <a:lnSpc>
                  <a:spcPts val="4608"/>
                </a:lnSpc>
                <a:spcBef>
                  <a:spcPct val="0"/>
                </a:spcBef>
              </a:pPr>
              <a:r>
                <a:rPr lang="en-US" sz="4266" u="none" strike="noStrike" dirty="0">
                  <a:solidFill>
                    <a:srgbClr val="000000"/>
                  </a:solidFill>
                  <a:latin typeface="Bahnschrift SemiBold" panose="020B0502040204020203" pitchFamily="34" charset="0"/>
                  <a:ea typeface="Beautiful"/>
                  <a:cs typeface="Beautiful"/>
                  <a:sym typeface="Beautiful"/>
                </a:rPr>
                <a:t>DATES FOR YOUR DIARY</a:t>
              </a:r>
            </a:p>
          </p:txBody>
        </p:sp>
      </p:grpSp>
      <p:sp>
        <p:nvSpPr>
          <p:cNvPr id="6" name="TextBox 6"/>
          <p:cNvSpPr txBox="1"/>
          <p:nvPr/>
        </p:nvSpPr>
        <p:spPr>
          <a:xfrm>
            <a:off x="568957" y="1437637"/>
            <a:ext cx="7946909" cy="5357621"/>
          </a:xfrm>
          <a:prstGeom prst="rect">
            <a:avLst/>
          </a:prstGeom>
        </p:spPr>
        <p:txBody>
          <a:bodyPr lIns="0" tIns="0" rIns="0" bIns="0" rtlCol="0" anchor="t">
            <a:spAutoFit/>
          </a:bodyPr>
          <a:lstStyle/>
          <a:p>
            <a:pPr marL="461749" lvl="1" indent="-230875" algn="l">
              <a:lnSpc>
                <a:spcPts val="4158"/>
              </a:lnSpc>
              <a:buFont typeface="Arial"/>
              <a:buChar char="•"/>
            </a:pPr>
            <a:r>
              <a:rPr lang="en-US" sz="3465" dirty="0">
                <a:solidFill>
                  <a:srgbClr val="000000"/>
                </a:solidFill>
                <a:latin typeface="Quicksand" panose="020B0604020202020204" charset="0"/>
                <a:ea typeface="Beauty Salon Sans"/>
                <a:cs typeface="Beauty Salon Sans"/>
                <a:sym typeface="Beauty Salon Sans"/>
              </a:rPr>
              <a:t>Parent consultations:</a:t>
            </a:r>
          </a:p>
          <a:p>
            <a:pPr marL="1027670" lvl="2" indent="-342557" algn="l">
              <a:lnSpc>
                <a:spcPts val="4158"/>
              </a:lnSpc>
              <a:buFont typeface="Arial"/>
              <a:buChar char="⚬"/>
            </a:pPr>
            <a:r>
              <a:rPr lang="en-US" sz="3465" dirty="0">
                <a:solidFill>
                  <a:srgbClr val="000000"/>
                </a:solidFill>
                <a:latin typeface="Quicksand" panose="020B0604020202020204" charset="0"/>
                <a:ea typeface="Beauty Salon Sans"/>
                <a:cs typeface="Beauty Salon Sans"/>
                <a:sym typeface="Beauty Salon Sans"/>
              </a:rPr>
              <a:t>20ᵗʰ and 22ⁿᵈ October 2026</a:t>
            </a:r>
          </a:p>
          <a:p>
            <a:pPr marL="1027670" lvl="2" indent="-342557" algn="l">
              <a:lnSpc>
                <a:spcPts val="4158"/>
              </a:lnSpc>
              <a:buFont typeface="Arial"/>
              <a:buChar char="⚬"/>
            </a:pPr>
            <a:r>
              <a:rPr lang="en-US" sz="3465" dirty="0">
                <a:solidFill>
                  <a:srgbClr val="000000"/>
                </a:solidFill>
                <a:latin typeface="Quicksand" panose="020B0604020202020204" charset="0"/>
                <a:ea typeface="Beauty Salon Sans"/>
                <a:cs typeface="Beauty Salon Sans"/>
                <a:sym typeface="Beauty Salon Sans"/>
              </a:rPr>
              <a:t>9ᵗʰ and 11ᵗʰ February 2027</a:t>
            </a:r>
          </a:p>
          <a:p>
            <a:pPr marL="461749" lvl="1" indent="-230875" algn="l">
              <a:lnSpc>
                <a:spcPts val="4158"/>
              </a:lnSpc>
              <a:buFont typeface="Arial"/>
              <a:buChar char="•"/>
            </a:pPr>
            <a:r>
              <a:rPr lang="en-US" sz="3465" dirty="0">
                <a:solidFill>
                  <a:srgbClr val="000000"/>
                </a:solidFill>
                <a:latin typeface="Quicksand" panose="020B0604020202020204" charset="0"/>
                <a:ea typeface="Beauty Salon Sans"/>
                <a:cs typeface="Beauty Salon Sans"/>
                <a:sym typeface="Beauty Salon Sans"/>
              </a:rPr>
              <a:t>Harvest Service: 28ᵗʰ September 2026</a:t>
            </a:r>
          </a:p>
          <a:p>
            <a:pPr marL="461749" lvl="1" indent="-230875" algn="l">
              <a:lnSpc>
                <a:spcPts val="4158"/>
              </a:lnSpc>
              <a:buFont typeface="Arial"/>
              <a:buChar char="•"/>
            </a:pPr>
            <a:r>
              <a:rPr lang="en-US" sz="3465" dirty="0">
                <a:solidFill>
                  <a:srgbClr val="000000"/>
                </a:solidFill>
                <a:latin typeface="Quicksand" panose="020B0604020202020204" charset="0"/>
                <a:ea typeface="Beauty Salon Sans"/>
                <a:cs typeface="Beauty Salon Sans"/>
                <a:sym typeface="Beauty Salon Sans"/>
              </a:rPr>
              <a:t>Fireworks: 7ᵗʰ November 2026</a:t>
            </a:r>
          </a:p>
          <a:p>
            <a:pPr marL="461749" lvl="1" indent="-230875" algn="l">
              <a:lnSpc>
                <a:spcPts val="4158"/>
              </a:lnSpc>
              <a:buFont typeface="Arial"/>
              <a:buChar char="•"/>
            </a:pPr>
            <a:r>
              <a:rPr lang="en-US" sz="3465" dirty="0">
                <a:solidFill>
                  <a:srgbClr val="000000"/>
                </a:solidFill>
                <a:latin typeface="Quicksand" panose="020B0604020202020204" charset="0"/>
                <a:ea typeface="Beauty Salon Sans"/>
                <a:cs typeface="Beauty Salon Sans"/>
                <a:sym typeface="Beauty Salon Sans"/>
              </a:rPr>
              <a:t>Christmas Service: 1ˢᵗ December 2026</a:t>
            </a:r>
          </a:p>
          <a:p>
            <a:pPr marL="461749" lvl="1" indent="-230875" algn="l">
              <a:lnSpc>
                <a:spcPts val="4158"/>
              </a:lnSpc>
              <a:buFont typeface="Arial"/>
              <a:buChar char="•"/>
            </a:pPr>
            <a:r>
              <a:rPr lang="en-US" sz="3465" dirty="0">
                <a:solidFill>
                  <a:srgbClr val="000000"/>
                </a:solidFill>
                <a:latin typeface="Quicksand" panose="020B0604020202020204" charset="0"/>
                <a:ea typeface="Beauty Salon Sans"/>
                <a:cs typeface="Beauty Salon Sans"/>
                <a:sym typeface="Beauty Salon Sans"/>
              </a:rPr>
              <a:t>Easter Service: 24ᵗʰ March 2027</a:t>
            </a:r>
          </a:p>
          <a:p>
            <a:pPr marL="461749" lvl="1" indent="-230875" algn="l">
              <a:lnSpc>
                <a:spcPts val="4158"/>
              </a:lnSpc>
              <a:buFont typeface="Arial"/>
              <a:buChar char="•"/>
            </a:pPr>
            <a:r>
              <a:rPr lang="en-US" sz="3465" dirty="0">
                <a:solidFill>
                  <a:srgbClr val="000000"/>
                </a:solidFill>
                <a:latin typeface="Quicksand" panose="020B0604020202020204" charset="0"/>
                <a:ea typeface="Beauty Salon Sans"/>
                <a:cs typeface="Beauty Salon Sans"/>
                <a:sym typeface="Beauty Salon Sans"/>
              </a:rPr>
              <a:t>Sports Day: 16ᵗʰ June 2027</a:t>
            </a:r>
          </a:p>
        </p:txBody>
      </p:sp>
    </p:spTree>
  </p:cSld>
  <p:clrMapOvr>
    <a:masterClrMapping/>
  </p:clrMapOvr>
  <p:transition>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61d3a04-c32d-4e47-9aa7-d68898fc2db6">
      <Terms xmlns="http://schemas.microsoft.com/office/infopath/2007/PartnerControls"/>
    </lcf76f155ced4ddcb4097134ff3c332f>
    <TaxCatchAll xmlns="115289a3-6344-4c94-a529-4ff4df9bd150"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B6749F22B0AF44C9CF2E3BFF5EB4744" ma:contentTypeVersion="19" ma:contentTypeDescription="Create a new document." ma:contentTypeScope="" ma:versionID="badc5abe471560f5a070e32fd8db09bf">
  <xsd:schema xmlns:xsd="http://www.w3.org/2001/XMLSchema" xmlns:xs="http://www.w3.org/2001/XMLSchema" xmlns:p="http://schemas.microsoft.com/office/2006/metadata/properties" xmlns:ns2="a61d3a04-c32d-4e47-9aa7-d68898fc2db6" xmlns:ns3="115289a3-6344-4c94-a529-4ff4df9bd150" targetNamespace="http://schemas.microsoft.com/office/2006/metadata/properties" ma:root="true" ma:fieldsID="0715a3937bcf355cb33567b6382f11ef" ns2:_="" ns3:_="">
    <xsd:import namespace="a61d3a04-c32d-4e47-9aa7-d68898fc2db6"/>
    <xsd:import namespace="115289a3-6344-4c94-a529-4ff4df9bd15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1d3a04-c32d-4e47-9aa7-d68898fc2d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014cf5-70f0-4c64-a6e3-89f46a37bd8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5289a3-6344-4c94-a529-4ff4df9bd15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c72b5a4-6d7c-47eb-a4eb-1905abc988d6}" ma:internalName="TaxCatchAll" ma:showField="CatchAllData" ma:web="115289a3-6344-4c94-a529-4ff4df9bd15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F24FB6-5C64-4D89-B5A3-84083B70806B}">
  <ds:schemaRefs>
    <ds:schemaRef ds:uri="http://schemas.microsoft.com/office/2006/metadata/properties"/>
    <ds:schemaRef ds:uri="http://schemas.microsoft.com/office/infopath/2007/PartnerControls"/>
    <ds:schemaRef ds:uri="a61d3a04-c32d-4e47-9aa7-d68898fc2db6"/>
    <ds:schemaRef ds:uri="115289a3-6344-4c94-a529-4ff4df9bd150"/>
    <ds:schemaRef ds:uri="d90cdc8d-c584-4e1d-8ff5-9a056736dc6a"/>
    <ds:schemaRef ds:uri="893fc23e-ffe0-4f4e-8d5b-333215df19c5"/>
  </ds:schemaRefs>
</ds:datastoreItem>
</file>

<file path=customXml/itemProps2.xml><?xml version="1.0" encoding="utf-8"?>
<ds:datastoreItem xmlns:ds="http://schemas.openxmlformats.org/officeDocument/2006/customXml" ds:itemID="{BDB73FE5-E880-43A2-9536-BEB000288B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1d3a04-c32d-4e47-9aa7-d68898fc2db6"/>
    <ds:schemaRef ds:uri="115289a3-6344-4c94-a529-4ff4df9bd1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138F134-E54F-4A94-8A32-6062976729B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964</Words>
  <Application>Microsoft Office PowerPoint</Application>
  <PresentationFormat>Custom</PresentationFormat>
  <Paragraphs>89</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2026.pptx</dc:title>
  <cp:lastModifiedBy>Tom Hassard</cp:lastModifiedBy>
  <cp:revision>50</cp:revision>
  <dcterms:created xsi:type="dcterms:W3CDTF">2006-08-16T00:00:00Z</dcterms:created>
  <dcterms:modified xsi:type="dcterms:W3CDTF">2026-07-01T10:19:48Z</dcterms:modified>
  <dc:identifier>DAHMA3OAk2w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0x0101002B6749F22B0AF44C9CF2E3BFF5EB4744</vt:lpwstr>
  </property>
  <property fmtid="{D5CDD505-2E9C-101B-9397-08002B2CF9AE}" pid="3" name="MediaServiceImageTags">
    <vt:lpwstr/>
  </property>
</Properties>
</file>