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4"/>
  </p:sldMasterIdLst>
  <p:sldIdLst>
    <p:sldId id="256" r:id="rId5"/>
    <p:sldId id="257" r:id="rId6"/>
    <p:sldId id="258" r:id="rId7"/>
    <p:sldId id="259" r:id="rId8"/>
    <p:sldId id="260" r:id="rId9"/>
    <p:sldId id="261" r:id="rId10"/>
    <p:sldId id="263" r:id="rId11"/>
    <p:sldId id="264" r:id="rId12"/>
    <p:sldId id="266" r:id="rId13"/>
    <p:sldId id="267" r:id="rId14"/>
    <p:sldId id="269" r:id="rId15"/>
    <p:sldId id="270" r:id="rId16"/>
    <p:sldId id="271" r:id="rId17"/>
    <p:sldId id="272" r:id="rId18"/>
    <p:sldId id="273" r:id="rId19"/>
    <p:sldId id="274" r:id="rId20"/>
    <p:sldId id="275" r:id="rId21"/>
    <p:sldId id="276" r:id="rId22"/>
    <p:sldId id="277" r:id="rId23"/>
  </p:sldIdLst>
  <p:sldSz cx="9753600" cy="7315200"/>
  <p:notesSz cx="6858000" cy="9144000"/>
  <p:embeddedFontLst>
    <p:embeddedFont>
      <p:font typeface="Beauty Salon Sans" panose="020B0604020202020204" charset="-128"/>
      <p:regular r:id="rId24"/>
    </p:embeddedFont>
    <p:embeddedFont>
      <p:font typeface="Beautiful" panose="00000500000000000000" charset="0"/>
      <p:regular r:id="rId25"/>
    </p:embeddedFont>
    <p:embeddedFont>
      <p:font typeface="Quicksand" panose="020B0604020202020204" charset="0"/>
      <p:regular r:id="rId26"/>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E037EC3-CE78-B9F1-40B9-C6DFEA807E02}" v="31" dt="2026-07-01T10:17:28.98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75" d="100"/>
          <a:sy n="75" d="100"/>
        </p:scale>
        <p:origin x="1522" y="58"/>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font" Target="fonts/font3.fntdata"/><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font" Target="fonts/font2.fntdata"/><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font" Target="fonts/font1.fntdata"/><Relationship Id="rId32"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presProps" Target="presProps.xml"/><Relationship Id="rId30"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Harriet Brennen" userId="S::harrietbrennen@heathlands.essex.sch.uk::12226597-e499-4bba-bfda-669c5bc76fe6" providerId="AD" clId="Web-{AE037EC3-CE78-B9F1-40B9-C6DFEA807E02}"/>
    <pc:docChg chg="modSld">
      <pc:chgData name="Harriet Brennen" userId="S::harrietbrennen@heathlands.essex.sch.uk::12226597-e499-4bba-bfda-669c5bc76fe6" providerId="AD" clId="Web-{AE037EC3-CE78-B9F1-40B9-C6DFEA807E02}" dt="2026-07-01T10:17:25.453" v="13" actId="20577"/>
      <pc:docMkLst>
        <pc:docMk/>
      </pc:docMkLst>
      <pc:sldChg chg="modSp">
        <pc:chgData name="Harriet Brennen" userId="S::harrietbrennen@heathlands.essex.sch.uk::12226597-e499-4bba-bfda-669c5bc76fe6" providerId="AD" clId="Web-{AE037EC3-CE78-B9F1-40B9-C6DFEA807E02}" dt="2026-07-01T10:16:22.731" v="8" actId="20577"/>
        <pc:sldMkLst>
          <pc:docMk/>
          <pc:sldMk cId="0" sldId="266"/>
        </pc:sldMkLst>
        <pc:spChg chg="mod">
          <ac:chgData name="Harriet Brennen" userId="S::harrietbrennen@heathlands.essex.sch.uk::12226597-e499-4bba-bfda-669c5bc76fe6" providerId="AD" clId="Web-{AE037EC3-CE78-B9F1-40B9-C6DFEA807E02}" dt="2026-07-01T10:16:22.731" v="8" actId="20577"/>
          <ac:spMkLst>
            <pc:docMk/>
            <pc:sldMk cId="0" sldId="266"/>
            <ac:spMk id="6" creationId="{00000000-0000-0000-0000-000000000000}"/>
          </ac:spMkLst>
        </pc:spChg>
      </pc:sldChg>
      <pc:sldChg chg="modSp">
        <pc:chgData name="Harriet Brennen" userId="S::harrietbrennen@heathlands.essex.sch.uk::12226597-e499-4bba-bfda-669c5bc76fe6" providerId="AD" clId="Web-{AE037EC3-CE78-B9F1-40B9-C6DFEA807E02}" dt="2026-07-01T10:16:57.952" v="11" actId="20577"/>
        <pc:sldMkLst>
          <pc:docMk/>
          <pc:sldMk cId="0" sldId="267"/>
        </pc:sldMkLst>
        <pc:spChg chg="mod">
          <ac:chgData name="Harriet Brennen" userId="S::harrietbrennen@heathlands.essex.sch.uk::12226597-e499-4bba-bfda-669c5bc76fe6" providerId="AD" clId="Web-{AE037EC3-CE78-B9F1-40B9-C6DFEA807E02}" dt="2026-07-01T10:16:57.952" v="11" actId="20577"/>
          <ac:spMkLst>
            <pc:docMk/>
            <pc:sldMk cId="0" sldId="267"/>
            <ac:spMk id="8" creationId="{22C7F3E0-B312-468D-A774-0D86EFAC9710}"/>
          </ac:spMkLst>
        </pc:spChg>
      </pc:sldChg>
      <pc:sldChg chg="modSp">
        <pc:chgData name="Harriet Brennen" userId="S::harrietbrennen@heathlands.essex.sch.uk::12226597-e499-4bba-bfda-669c5bc76fe6" providerId="AD" clId="Web-{AE037EC3-CE78-B9F1-40B9-C6DFEA807E02}" dt="2026-07-01T10:17:25.453" v="13" actId="20577"/>
        <pc:sldMkLst>
          <pc:docMk/>
          <pc:sldMk cId="0" sldId="271"/>
        </pc:sldMkLst>
        <pc:spChg chg="mod">
          <ac:chgData name="Harriet Brennen" userId="S::harrietbrennen@heathlands.essex.sch.uk::12226597-e499-4bba-bfda-669c5bc76fe6" providerId="AD" clId="Web-{AE037EC3-CE78-B9F1-40B9-C6DFEA807E02}" dt="2026-07-01T10:17:25.453" v="13" actId="20577"/>
          <ac:spMkLst>
            <pc:docMk/>
            <pc:sldMk cId="0" sldId="271"/>
            <ac:spMk id="6" creationId="{00000000-0000-0000-0000-000000000000}"/>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7/1/2026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7/1/2026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7/1/2026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7/1/2026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7/1/2026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7/1/2026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7/1/2026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7/1/2026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7/1/2026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7/1/2026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7/1/2026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7/1/2026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9.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hyperlink" Target="https://www.heathlands.essex.sch.uk/page/?title=Our+Learning&amp;pid=8" TargetMode="External"/><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2.jpeg"/></Relationships>
</file>

<file path=ppt/slides/_rels/slide1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13.png"/></Relationships>
</file>

<file path=ppt/slides/_rels/slide1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14.png"/></Relationships>
</file>

<file path=ppt/slides/_rels/slide1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hyperlink" Target="mailto:admin@heathlands.essex.sch.uk" TargetMode="External"/></Relationships>
</file>

<file path=ppt/slides/_rels/slide1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9753600" cy="7315200"/>
          </a:xfrm>
          <a:custGeom>
            <a:avLst/>
            <a:gdLst/>
            <a:ahLst/>
            <a:cxnLst/>
            <a:rect l="l" t="t" r="r" b="b"/>
            <a:pathLst>
              <a:path w="9753600" h="7315200">
                <a:moveTo>
                  <a:pt x="0" y="0"/>
                </a:moveTo>
                <a:lnTo>
                  <a:pt x="9753600" y="0"/>
                </a:lnTo>
                <a:lnTo>
                  <a:pt x="9753600" y="7315200"/>
                </a:lnTo>
                <a:lnTo>
                  <a:pt x="0" y="7315200"/>
                </a:lnTo>
                <a:lnTo>
                  <a:pt x="0" y="0"/>
                </a:lnTo>
                <a:close/>
              </a:path>
            </a:pathLst>
          </a:custGeom>
          <a:blipFill>
            <a:blip r:embed="rId2"/>
            <a:stretch>
              <a:fillRect l="-33545" r="-33545"/>
            </a:stretch>
          </a:blipFill>
        </p:spPr>
      </p:sp>
      <p:sp>
        <p:nvSpPr>
          <p:cNvPr id="3" name="TextBox 3"/>
          <p:cNvSpPr txBox="1"/>
          <p:nvPr/>
        </p:nvSpPr>
        <p:spPr>
          <a:xfrm>
            <a:off x="1687571" y="1792700"/>
            <a:ext cx="6378458" cy="565663"/>
          </a:xfrm>
          <a:prstGeom prst="rect">
            <a:avLst/>
          </a:prstGeom>
        </p:spPr>
        <p:txBody>
          <a:bodyPr lIns="0" tIns="0" rIns="0" bIns="0" rtlCol="0" anchor="t">
            <a:spAutoFit/>
          </a:bodyPr>
          <a:lstStyle/>
          <a:p>
            <a:pPr algn="l">
              <a:lnSpc>
                <a:spcPts val="4158"/>
              </a:lnSpc>
              <a:spcBef>
                <a:spcPct val="0"/>
              </a:spcBef>
            </a:pPr>
            <a:r>
              <a:rPr lang="en-US" sz="3465" u="none" strike="noStrike">
                <a:solidFill>
                  <a:srgbClr val="000000"/>
                </a:solidFill>
                <a:latin typeface="Beauty Salon Sans"/>
                <a:ea typeface="Beauty Salon Sans"/>
                <a:cs typeface="Beauty Salon Sans"/>
                <a:sym typeface="Beauty Salon Sans"/>
              </a:rPr>
              <a:t>Helping Everyone Shine Their Light</a:t>
            </a:r>
          </a:p>
        </p:txBody>
      </p:sp>
      <p:grpSp>
        <p:nvGrpSpPr>
          <p:cNvPr id="4" name="Group 4"/>
          <p:cNvGrpSpPr/>
          <p:nvPr/>
        </p:nvGrpSpPr>
        <p:grpSpPr>
          <a:xfrm>
            <a:off x="992654" y="-1165299"/>
            <a:ext cx="7768293" cy="2643532"/>
            <a:chOff x="0" y="0"/>
            <a:chExt cx="8284732" cy="2819276"/>
          </a:xfrm>
        </p:grpSpPr>
        <p:sp>
          <p:nvSpPr>
            <p:cNvPr id="5" name="Freeform 5"/>
            <p:cNvSpPr/>
            <p:nvPr/>
          </p:nvSpPr>
          <p:spPr>
            <a:xfrm>
              <a:off x="0" y="0"/>
              <a:ext cx="8284732" cy="2740189"/>
            </a:xfrm>
            <a:custGeom>
              <a:avLst/>
              <a:gdLst/>
              <a:ahLst/>
              <a:cxnLst/>
              <a:rect l="l" t="t" r="r" b="b"/>
              <a:pathLst>
                <a:path w="8284732" h="2740189">
                  <a:moveTo>
                    <a:pt x="0" y="0"/>
                  </a:moveTo>
                  <a:lnTo>
                    <a:pt x="8284732" y="0"/>
                  </a:lnTo>
                  <a:lnTo>
                    <a:pt x="8284732" y="2740189"/>
                  </a:lnTo>
                  <a:lnTo>
                    <a:pt x="0" y="2740189"/>
                  </a:lnTo>
                  <a:close/>
                </a:path>
              </a:pathLst>
            </a:custGeom>
            <a:blipFill>
              <a:blip r:embed="rId3">
                <a:alphaModFix amt="0"/>
              </a:blip>
              <a:stretch>
                <a:fillRect t="-16187" b="-1634"/>
              </a:stretch>
            </a:blipFill>
          </p:spPr>
        </p:sp>
        <p:sp>
          <p:nvSpPr>
            <p:cNvPr id="6" name="TextBox 6"/>
            <p:cNvSpPr txBox="1"/>
            <p:nvPr/>
          </p:nvSpPr>
          <p:spPr>
            <a:xfrm>
              <a:off x="0" y="145758"/>
              <a:ext cx="8284731" cy="2673518"/>
            </a:xfrm>
            <a:prstGeom prst="rect">
              <a:avLst/>
            </a:prstGeom>
          </p:spPr>
          <p:txBody>
            <a:bodyPr lIns="0" tIns="0" rIns="0" bIns="0" rtlCol="0" anchor="b"/>
            <a:lstStyle/>
            <a:p>
              <a:pPr algn="r">
                <a:lnSpc>
                  <a:spcPts val="6220"/>
                </a:lnSpc>
              </a:pPr>
              <a:r>
                <a:rPr lang="en-US" sz="5759" dirty="0">
                  <a:solidFill>
                    <a:srgbClr val="000000"/>
                  </a:solidFill>
                  <a:latin typeface="Beautiful"/>
                  <a:ea typeface="Beautiful"/>
                  <a:cs typeface="Beautiful"/>
                  <a:sym typeface="Beautiful"/>
                </a:rPr>
                <a:t>WELCOME TO YEAR 4</a:t>
              </a:r>
            </a:p>
          </p:txBody>
        </p:sp>
      </p:grpSp>
      <p:grpSp>
        <p:nvGrpSpPr>
          <p:cNvPr id="7" name="Group 7"/>
          <p:cNvGrpSpPr/>
          <p:nvPr/>
        </p:nvGrpSpPr>
        <p:grpSpPr>
          <a:xfrm>
            <a:off x="3206604" y="2358363"/>
            <a:ext cx="3116873" cy="4499854"/>
            <a:chOff x="0" y="0"/>
            <a:chExt cx="2990558" cy="4317492"/>
          </a:xfrm>
        </p:grpSpPr>
        <p:sp>
          <p:nvSpPr>
            <p:cNvPr id="8" name="Freeform 8"/>
            <p:cNvSpPr/>
            <p:nvPr/>
          </p:nvSpPr>
          <p:spPr>
            <a:xfrm>
              <a:off x="0" y="0"/>
              <a:ext cx="2990596" cy="4317492"/>
            </a:xfrm>
            <a:custGeom>
              <a:avLst/>
              <a:gdLst/>
              <a:ahLst/>
              <a:cxnLst/>
              <a:rect l="l" t="t" r="r" b="b"/>
              <a:pathLst>
                <a:path w="2990596" h="4317492">
                  <a:moveTo>
                    <a:pt x="0" y="0"/>
                  </a:moveTo>
                  <a:lnTo>
                    <a:pt x="2990596" y="0"/>
                  </a:lnTo>
                  <a:lnTo>
                    <a:pt x="2990596" y="4317492"/>
                  </a:lnTo>
                  <a:lnTo>
                    <a:pt x="0" y="4317492"/>
                  </a:lnTo>
                  <a:lnTo>
                    <a:pt x="0" y="0"/>
                  </a:lnTo>
                  <a:close/>
                </a:path>
              </a:pathLst>
            </a:custGeom>
            <a:blipFill>
              <a:blip r:embed="rId4"/>
              <a:stretch>
                <a:fillRect r="1"/>
              </a:stretch>
            </a:blipFill>
          </p:spPr>
        </p:sp>
      </p:gr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9753600" cy="7315200"/>
          </a:xfrm>
          <a:custGeom>
            <a:avLst/>
            <a:gdLst/>
            <a:ahLst/>
            <a:cxnLst/>
            <a:rect l="l" t="t" r="r" b="b"/>
            <a:pathLst>
              <a:path w="9753600" h="7315200">
                <a:moveTo>
                  <a:pt x="0" y="0"/>
                </a:moveTo>
                <a:lnTo>
                  <a:pt x="9753600" y="0"/>
                </a:lnTo>
                <a:lnTo>
                  <a:pt x="9753600" y="7315200"/>
                </a:lnTo>
                <a:lnTo>
                  <a:pt x="0" y="7315200"/>
                </a:lnTo>
                <a:lnTo>
                  <a:pt x="0" y="0"/>
                </a:lnTo>
                <a:close/>
              </a:path>
            </a:pathLst>
          </a:custGeom>
          <a:blipFill>
            <a:blip r:embed="rId2"/>
            <a:stretch>
              <a:fillRect l="-33545" r="-33545"/>
            </a:stretch>
          </a:blipFill>
        </p:spPr>
      </p:sp>
      <p:sp>
        <p:nvSpPr>
          <p:cNvPr id="3" name="TextBox 3"/>
          <p:cNvSpPr txBox="1"/>
          <p:nvPr/>
        </p:nvSpPr>
        <p:spPr>
          <a:xfrm>
            <a:off x="868895" y="6180666"/>
            <a:ext cx="1862726" cy="352789"/>
          </a:xfrm>
          <a:prstGeom prst="rect">
            <a:avLst/>
          </a:prstGeom>
        </p:spPr>
        <p:txBody>
          <a:bodyPr lIns="0" tIns="0" rIns="0" bIns="0" rtlCol="0" anchor="t">
            <a:spAutoFit/>
          </a:bodyPr>
          <a:lstStyle/>
          <a:p>
            <a:pPr algn="ctr">
              <a:lnSpc>
                <a:spcPts val="2879"/>
              </a:lnSpc>
            </a:pPr>
            <a:r>
              <a:rPr lang="en-US" sz="2400" dirty="0">
                <a:solidFill>
                  <a:srgbClr val="000000"/>
                </a:solidFill>
                <a:latin typeface="Quicksand"/>
                <a:ea typeface="Quicksand"/>
                <a:cs typeface="Quicksand"/>
                <a:sym typeface="Quicksand"/>
              </a:rPr>
              <a:t>Miss Philpott</a:t>
            </a:r>
          </a:p>
        </p:txBody>
      </p:sp>
      <p:grpSp>
        <p:nvGrpSpPr>
          <p:cNvPr id="4" name="Group 4"/>
          <p:cNvGrpSpPr/>
          <p:nvPr/>
        </p:nvGrpSpPr>
        <p:grpSpPr>
          <a:xfrm>
            <a:off x="475553" y="105542"/>
            <a:ext cx="7244288" cy="1019874"/>
            <a:chOff x="0" y="0"/>
            <a:chExt cx="9659050" cy="1359833"/>
          </a:xfrm>
        </p:grpSpPr>
        <p:sp>
          <p:nvSpPr>
            <p:cNvPr id="5" name="Freeform 5"/>
            <p:cNvSpPr/>
            <p:nvPr/>
          </p:nvSpPr>
          <p:spPr>
            <a:xfrm>
              <a:off x="0" y="0"/>
              <a:ext cx="9550682" cy="1261660"/>
            </a:xfrm>
            <a:custGeom>
              <a:avLst/>
              <a:gdLst/>
              <a:ahLst/>
              <a:cxnLst/>
              <a:rect l="l" t="t" r="r" b="b"/>
              <a:pathLst>
                <a:path w="9550682" h="1261660">
                  <a:moveTo>
                    <a:pt x="0" y="0"/>
                  </a:moveTo>
                  <a:lnTo>
                    <a:pt x="9550682" y="0"/>
                  </a:lnTo>
                  <a:lnTo>
                    <a:pt x="9550682" y="1261660"/>
                  </a:lnTo>
                  <a:lnTo>
                    <a:pt x="0" y="1261660"/>
                  </a:lnTo>
                  <a:close/>
                </a:path>
              </a:pathLst>
            </a:custGeom>
            <a:blipFill>
              <a:blip r:embed="rId3">
                <a:alphaModFix amt="0"/>
              </a:blip>
              <a:stretch>
                <a:fillRect t="-77338" r="23531" b="-48245"/>
              </a:stretch>
            </a:blipFill>
          </p:spPr>
        </p:sp>
        <p:sp>
          <p:nvSpPr>
            <p:cNvPr id="6" name="TextBox 6"/>
            <p:cNvSpPr txBox="1"/>
            <p:nvPr/>
          </p:nvSpPr>
          <p:spPr>
            <a:xfrm>
              <a:off x="108373" y="145800"/>
              <a:ext cx="9550677" cy="1214033"/>
            </a:xfrm>
            <a:prstGeom prst="rect">
              <a:avLst/>
            </a:prstGeom>
          </p:spPr>
          <p:txBody>
            <a:bodyPr lIns="0" tIns="0" rIns="0" bIns="0" rtlCol="0" anchor="ctr"/>
            <a:lstStyle/>
            <a:p>
              <a:pPr algn="l">
                <a:lnSpc>
                  <a:spcPts val="4608"/>
                </a:lnSpc>
              </a:pPr>
              <a:r>
                <a:rPr lang="en-US" sz="4266" dirty="0">
                  <a:solidFill>
                    <a:srgbClr val="000000"/>
                  </a:solidFill>
                  <a:latin typeface="Beautiful"/>
                  <a:ea typeface="Beautiful"/>
                  <a:cs typeface="Beautiful"/>
                  <a:sym typeface="Beautiful"/>
                </a:rPr>
                <a:t>LIME CLASS TEACHER</a:t>
              </a:r>
            </a:p>
          </p:txBody>
        </p:sp>
      </p:grpSp>
      <p:sp>
        <p:nvSpPr>
          <p:cNvPr id="7" name="TextBox 7"/>
          <p:cNvSpPr txBox="1"/>
          <p:nvPr/>
        </p:nvSpPr>
        <p:spPr>
          <a:xfrm>
            <a:off x="226633" y="3571865"/>
            <a:ext cx="8139998" cy="606513"/>
          </a:xfrm>
          <a:prstGeom prst="rect">
            <a:avLst/>
          </a:prstGeom>
        </p:spPr>
        <p:txBody>
          <a:bodyPr wrap="square" lIns="0" tIns="0" rIns="0" bIns="0" rtlCol="0" anchor="t">
            <a:spAutoFit/>
          </a:bodyPr>
          <a:lstStyle/>
          <a:p>
            <a:pPr marL="0" lvl="0" indent="0" algn="l">
              <a:lnSpc>
                <a:spcPts val="4608"/>
              </a:lnSpc>
              <a:spcBef>
                <a:spcPct val="0"/>
              </a:spcBef>
            </a:pPr>
            <a:r>
              <a:rPr lang="en-US" sz="4266" dirty="0">
                <a:solidFill>
                  <a:srgbClr val="000000"/>
                </a:solidFill>
                <a:latin typeface="Beautiful"/>
                <a:ea typeface="Beautiful"/>
                <a:cs typeface="Beautiful"/>
                <a:sym typeface="Beautiful"/>
              </a:rPr>
              <a:t>H</a:t>
            </a:r>
            <a:r>
              <a:rPr lang="en-US" sz="4266" u="none" strike="noStrike" dirty="0">
                <a:solidFill>
                  <a:srgbClr val="000000"/>
                </a:solidFill>
                <a:latin typeface="Beautiful"/>
                <a:ea typeface="Beautiful"/>
                <a:cs typeface="Beautiful"/>
                <a:sym typeface="Beautiful"/>
              </a:rPr>
              <a:t>ORNB</a:t>
            </a:r>
            <a:r>
              <a:rPr lang="en-US" sz="4266" dirty="0">
                <a:solidFill>
                  <a:srgbClr val="000000"/>
                </a:solidFill>
                <a:latin typeface="Beautiful"/>
                <a:ea typeface="Beautiful"/>
                <a:cs typeface="Beautiful"/>
                <a:sym typeface="Beautiful"/>
              </a:rPr>
              <a:t>EAM</a:t>
            </a:r>
            <a:r>
              <a:rPr lang="en-US" sz="4266" u="none" strike="noStrike" dirty="0">
                <a:solidFill>
                  <a:srgbClr val="000000"/>
                </a:solidFill>
                <a:latin typeface="Beautiful"/>
                <a:ea typeface="Beautiful"/>
                <a:cs typeface="Beautiful"/>
                <a:sym typeface="Beautiful"/>
              </a:rPr>
              <a:t> CLASS TEACHERS</a:t>
            </a:r>
          </a:p>
        </p:txBody>
      </p:sp>
      <p:sp>
        <p:nvSpPr>
          <p:cNvPr id="15" name="TextBox 15"/>
          <p:cNvSpPr txBox="1"/>
          <p:nvPr/>
        </p:nvSpPr>
        <p:spPr>
          <a:xfrm>
            <a:off x="674264" y="2976552"/>
            <a:ext cx="5614776" cy="352789"/>
          </a:xfrm>
          <a:prstGeom prst="rect">
            <a:avLst/>
          </a:prstGeom>
        </p:spPr>
        <p:txBody>
          <a:bodyPr wrap="square" lIns="0" tIns="0" rIns="0" bIns="0" rtlCol="0" anchor="t">
            <a:spAutoFit/>
          </a:bodyPr>
          <a:lstStyle/>
          <a:p>
            <a:pPr algn="ctr">
              <a:lnSpc>
                <a:spcPts val="2879"/>
              </a:lnSpc>
            </a:pPr>
            <a:r>
              <a:rPr lang="en-US" sz="2400" dirty="0" err="1">
                <a:solidFill>
                  <a:srgbClr val="000000"/>
                </a:solidFill>
                <a:latin typeface="Quicksand"/>
                <a:ea typeface="Quicksand"/>
                <a:cs typeface="Quicksand"/>
                <a:sym typeface="Quicksand"/>
              </a:rPr>
              <a:t>Mr</a:t>
            </a:r>
            <a:r>
              <a:rPr lang="en-US" sz="2400" dirty="0">
                <a:solidFill>
                  <a:srgbClr val="000000"/>
                </a:solidFill>
                <a:latin typeface="Quicksand"/>
                <a:ea typeface="Quicksand"/>
                <a:cs typeface="Quicksand"/>
                <a:sym typeface="Quicksand"/>
              </a:rPr>
              <a:t> </a:t>
            </a:r>
            <a:r>
              <a:rPr lang="en-US" sz="2400" dirty="0" err="1">
                <a:solidFill>
                  <a:srgbClr val="000000"/>
                </a:solidFill>
                <a:latin typeface="Quicksand"/>
                <a:ea typeface="Quicksand"/>
                <a:cs typeface="Quicksand"/>
                <a:sym typeface="Quicksand"/>
              </a:rPr>
              <a:t>Turver</a:t>
            </a:r>
            <a:r>
              <a:rPr lang="en-US" sz="2400" dirty="0">
                <a:solidFill>
                  <a:srgbClr val="000000"/>
                </a:solidFill>
                <a:latin typeface="Quicksand"/>
                <a:ea typeface="Quicksand"/>
                <a:cs typeface="Quicksand"/>
                <a:sym typeface="Quicksand"/>
              </a:rPr>
              <a:t>- Lower Junior Phase Lead</a:t>
            </a:r>
          </a:p>
        </p:txBody>
      </p:sp>
      <p:pic>
        <p:nvPicPr>
          <p:cNvPr id="17" name="Picture 16">
            <a:extLst>
              <a:ext uri="{FF2B5EF4-FFF2-40B4-BE49-F238E27FC236}">
                <a16:creationId xmlns:a16="http://schemas.microsoft.com/office/drawing/2014/main" id="{398EECA5-8399-4A46-98E5-03122D7153FA}"/>
              </a:ext>
            </a:extLst>
          </p:cNvPr>
          <p:cNvPicPr>
            <a:picLocks noChangeAspect="1"/>
          </p:cNvPicPr>
          <p:nvPr/>
        </p:nvPicPr>
        <p:blipFill>
          <a:blip r:embed="rId4"/>
          <a:stretch>
            <a:fillRect/>
          </a:stretch>
        </p:blipFill>
        <p:spPr>
          <a:xfrm>
            <a:off x="1122130" y="1134534"/>
            <a:ext cx="1251474" cy="1716307"/>
          </a:xfrm>
          <a:prstGeom prst="rect">
            <a:avLst/>
          </a:prstGeom>
        </p:spPr>
      </p:pic>
      <p:pic>
        <p:nvPicPr>
          <p:cNvPr id="19" name="Picture 18">
            <a:extLst>
              <a:ext uri="{FF2B5EF4-FFF2-40B4-BE49-F238E27FC236}">
                <a16:creationId xmlns:a16="http://schemas.microsoft.com/office/drawing/2014/main" id="{BCEACD22-AAE9-4330-A367-95B0BA5681EE}"/>
              </a:ext>
            </a:extLst>
          </p:cNvPr>
          <p:cNvPicPr>
            <a:picLocks noChangeAspect="1"/>
          </p:cNvPicPr>
          <p:nvPr/>
        </p:nvPicPr>
        <p:blipFill>
          <a:blip r:embed="rId5"/>
          <a:stretch>
            <a:fillRect/>
          </a:stretch>
        </p:blipFill>
        <p:spPr>
          <a:xfrm>
            <a:off x="1122130" y="4178378"/>
            <a:ext cx="1374592" cy="1870028"/>
          </a:xfrm>
          <a:prstGeom prst="rect">
            <a:avLst/>
          </a:prstGeom>
        </p:spPr>
      </p:pic>
    </p:spTree>
  </p:cSld>
  <p:clrMapOvr>
    <a:masterClrMapping/>
  </p:clrMapOvr>
  <p:transition>
    <p:fad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9753600" cy="7315200"/>
          </a:xfrm>
          <a:custGeom>
            <a:avLst/>
            <a:gdLst/>
            <a:ahLst/>
            <a:cxnLst/>
            <a:rect l="l" t="t" r="r" b="b"/>
            <a:pathLst>
              <a:path w="9753600" h="7315200">
                <a:moveTo>
                  <a:pt x="0" y="0"/>
                </a:moveTo>
                <a:lnTo>
                  <a:pt x="9753600" y="0"/>
                </a:lnTo>
                <a:lnTo>
                  <a:pt x="9753600" y="7315200"/>
                </a:lnTo>
                <a:lnTo>
                  <a:pt x="0" y="7315200"/>
                </a:lnTo>
                <a:lnTo>
                  <a:pt x="0" y="0"/>
                </a:lnTo>
                <a:close/>
              </a:path>
            </a:pathLst>
          </a:custGeom>
          <a:blipFill>
            <a:blip r:embed="rId2"/>
            <a:stretch>
              <a:fillRect l="-33545" r="-33545"/>
            </a:stretch>
          </a:blipFill>
        </p:spPr>
      </p:sp>
      <p:grpSp>
        <p:nvGrpSpPr>
          <p:cNvPr id="3" name="Group 3"/>
          <p:cNvGrpSpPr/>
          <p:nvPr/>
        </p:nvGrpSpPr>
        <p:grpSpPr>
          <a:xfrm>
            <a:off x="465611" y="100945"/>
            <a:ext cx="7355110" cy="1093852"/>
            <a:chOff x="0" y="0"/>
            <a:chExt cx="9806813" cy="1458469"/>
          </a:xfrm>
        </p:grpSpPr>
        <p:sp>
          <p:nvSpPr>
            <p:cNvPr id="4" name="Freeform 4"/>
            <p:cNvSpPr/>
            <p:nvPr/>
          </p:nvSpPr>
          <p:spPr>
            <a:xfrm>
              <a:off x="0" y="0"/>
              <a:ext cx="9806811" cy="1458470"/>
            </a:xfrm>
            <a:custGeom>
              <a:avLst/>
              <a:gdLst/>
              <a:ahLst/>
              <a:cxnLst/>
              <a:rect l="l" t="t" r="r" b="b"/>
              <a:pathLst>
                <a:path w="9806811" h="1458470">
                  <a:moveTo>
                    <a:pt x="0" y="0"/>
                  </a:moveTo>
                  <a:lnTo>
                    <a:pt x="9806811" y="0"/>
                  </a:lnTo>
                  <a:lnTo>
                    <a:pt x="9806811" y="1458470"/>
                  </a:lnTo>
                  <a:lnTo>
                    <a:pt x="0" y="1458470"/>
                  </a:lnTo>
                  <a:close/>
                </a:path>
              </a:pathLst>
            </a:custGeom>
            <a:blipFill>
              <a:blip r:embed="rId3">
                <a:alphaModFix amt="0"/>
              </a:blip>
              <a:stretch>
                <a:fillRect t="-81018" b="-81018"/>
              </a:stretch>
            </a:blipFill>
          </p:spPr>
        </p:sp>
        <p:sp>
          <p:nvSpPr>
            <p:cNvPr id="5" name="TextBox 5"/>
            <p:cNvSpPr txBox="1"/>
            <p:nvPr/>
          </p:nvSpPr>
          <p:spPr>
            <a:xfrm>
              <a:off x="0" y="47625"/>
              <a:ext cx="9806813" cy="1410844"/>
            </a:xfrm>
            <a:prstGeom prst="rect">
              <a:avLst/>
            </a:prstGeom>
          </p:spPr>
          <p:txBody>
            <a:bodyPr lIns="0" tIns="0" rIns="0" bIns="0" rtlCol="0" anchor="ctr"/>
            <a:lstStyle/>
            <a:p>
              <a:pPr marL="0" lvl="0" indent="0" algn="l">
                <a:lnSpc>
                  <a:spcPts val="4608"/>
                </a:lnSpc>
                <a:spcBef>
                  <a:spcPct val="0"/>
                </a:spcBef>
              </a:pPr>
              <a:r>
                <a:rPr lang="en-US" sz="4266" u="none" strike="noStrike">
                  <a:solidFill>
                    <a:srgbClr val="000000"/>
                  </a:solidFill>
                  <a:latin typeface="Beautiful"/>
                  <a:ea typeface="Beautiful"/>
                  <a:cs typeface="Beautiful"/>
                  <a:sym typeface="Beautiful"/>
                </a:rPr>
                <a:t>SAFEGUARDING TEAM:</a:t>
              </a:r>
            </a:p>
          </p:txBody>
        </p:sp>
      </p:grpSp>
      <p:sp>
        <p:nvSpPr>
          <p:cNvPr id="6" name="TextBox 6"/>
          <p:cNvSpPr txBox="1"/>
          <p:nvPr/>
        </p:nvSpPr>
        <p:spPr>
          <a:xfrm>
            <a:off x="2245919" y="1185272"/>
            <a:ext cx="1852403" cy="371475"/>
          </a:xfrm>
          <a:prstGeom prst="rect">
            <a:avLst/>
          </a:prstGeom>
        </p:spPr>
        <p:txBody>
          <a:bodyPr lIns="0" tIns="0" rIns="0" bIns="0" rtlCol="0" anchor="t">
            <a:spAutoFit/>
          </a:bodyPr>
          <a:lstStyle/>
          <a:p>
            <a:pPr algn="l">
              <a:lnSpc>
                <a:spcPts val="2879"/>
              </a:lnSpc>
            </a:pPr>
            <a:r>
              <a:rPr lang="en-US" sz="2400">
                <a:solidFill>
                  <a:srgbClr val="000000"/>
                </a:solidFill>
                <a:latin typeface="Quicksand"/>
                <a:ea typeface="Quicksand"/>
                <a:cs typeface="Quicksand"/>
                <a:sym typeface="Quicksand"/>
              </a:rPr>
              <a:t>Mr Crawley</a:t>
            </a:r>
          </a:p>
        </p:txBody>
      </p:sp>
      <p:sp>
        <p:nvSpPr>
          <p:cNvPr id="7" name="TextBox 7"/>
          <p:cNvSpPr txBox="1"/>
          <p:nvPr/>
        </p:nvSpPr>
        <p:spPr>
          <a:xfrm>
            <a:off x="5441033" y="1185272"/>
            <a:ext cx="1546441" cy="371475"/>
          </a:xfrm>
          <a:prstGeom prst="rect">
            <a:avLst/>
          </a:prstGeom>
        </p:spPr>
        <p:txBody>
          <a:bodyPr lIns="0" tIns="0" rIns="0" bIns="0" rtlCol="0" anchor="t">
            <a:spAutoFit/>
          </a:bodyPr>
          <a:lstStyle/>
          <a:p>
            <a:pPr algn="l">
              <a:lnSpc>
                <a:spcPts val="2879"/>
              </a:lnSpc>
            </a:pPr>
            <a:r>
              <a:rPr lang="en-US" sz="2400">
                <a:solidFill>
                  <a:srgbClr val="000000"/>
                </a:solidFill>
                <a:latin typeface="Quicksand"/>
                <a:ea typeface="Quicksand"/>
                <a:cs typeface="Quicksand"/>
                <a:sym typeface="Quicksand"/>
              </a:rPr>
              <a:t>Mrs Cork</a:t>
            </a:r>
          </a:p>
        </p:txBody>
      </p:sp>
      <p:sp>
        <p:nvSpPr>
          <p:cNvPr id="8" name="TextBox 8"/>
          <p:cNvSpPr txBox="1"/>
          <p:nvPr/>
        </p:nvSpPr>
        <p:spPr>
          <a:xfrm>
            <a:off x="2109669" y="6432233"/>
            <a:ext cx="2124904" cy="371475"/>
          </a:xfrm>
          <a:prstGeom prst="rect">
            <a:avLst/>
          </a:prstGeom>
        </p:spPr>
        <p:txBody>
          <a:bodyPr lIns="0" tIns="0" rIns="0" bIns="0" rtlCol="0" anchor="t">
            <a:spAutoFit/>
          </a:bodyPr>
          <a:lstStyle/>
          <a:p>
            <a:pPr algn="l">
              <a:lnSpc>
                <a:spcPts val="2879"/>
              </a:lnSpc>
            </a:pPr>
            <a:r>
              <a:rPr lang="en-US" sz="2400">
                <a:solidFill>
                  <a:srgbClr val="000000"/>
                </a:solidFill>
                <a:latin typeface="Quicksand"/>
                <a:ea typeface="Quicksand"/>
                <a:cs typeface="Quicksand"/>
                <a:sym typeface="Quicksand"/>
              </a:rPr>
              <a:t>Mrs Brennen</a:t>
            </a:r>
          </a:p>
        </p:txBody>
      </p:sp>
      <p:sp>
        <p:nvSpPr>
          <p:cNvPr id="9" name="TextBox 9"/>
          <p:cNvSpPr txBox="1"/>
          <p:nvPr/>
        </p:nvSpPr>
        <p:spPr>
          <a:xfrm>
            <a:off x="5110858" y="6432233"/>
            <a:ext cx="1876606" cy="371475"/>
          </a:xfrm>
          <a:prstGeom prst="rect">
            <a:avLst/>
          </a:prstGeom>
        </p:spPr>
        <p:txBody>
          <a:bodyPr lIns="0" tIns="0" rIns="0" bIns="0" rtlCol="0" anchor="t">
            <a:spAutoFit/>
          </a:bodyPr>
          <a:lstStyle/>
          <a:p>
            <a:pPr algn="l">
              <a:lnSpc>
                <a:spcPts val="2879"/>
              </a:lnSpc>
            </a:pPr>
            <a:r>
              <a:rPr lang="en-US" sz="2400">
                <a:solidFill>
                  <a:srgbClr val="000000"/>
                </a:solidFill>
                <a:latin typeface="Quicksand"/>
                <a:ea typeface="Quicksand"/>
                <a:cs typeface="Quicksand"/>
                <a:sym typeface="Quicksand"/>
              </a:rPr>
              <a:t>Mrs Howells</a:t>
            </a:r>
          </a:p>
        </p:txBody>
      </p:sp>
      <p:grpSp>
        <p:nvGrpSpPr>
          <p:cNvPr id="10" name="Group 10"/>
          <p:cNvGrpSpPr/>
          <p:nvPr/>
        </p:nvGrpSpPr>
        <p:grpSpPr>
          <a:xfrm>
            <a:off x="2191951" y="4024551"/>
            <a:ext cx="1787300" cy="2224830"/>
            <a:chOff x="0" y="0"/>
            <a:chExt cx="2383066" cy="2966441"/>
          </a:xfrm>
        </p:grpSpPr>
        <p:sp>
          <p:nvSpPr>
            <p:cNvPr id="11" name="Freeform 11"/>
            <p:cNvSpPr/>
            <p:nvPr/>
          </p:nvSpPr>
          <p:spPr>
            <a:xfrm>
              <a:off x="0" y="0"/>
              <a:ext cx="2383028" cy="2966466"/>
            </a:xfrm>
            <a:custGeom>
              <a:avLst/>
              <a:gdLst/>
              <a:ahLst/>
              <a:cxnLst/>
              <a:rect l="l" t="t" r="r" b="b"/>
              <a:pathLst>
                <a:path w="2383028" h="2966466">
                  <a:moveTo>
                    <a:pt x="0" y="0"/>
                  </a:moveTo>
                  <a:lnTo>
                    <a:pt x="2383028" y="0"/>
                  </a:lnTo>
                  <a:lnTo>
                    <a:pt x="2383028" y="2966466"/>
                  </a:lnTo>
                  <a:lnTo>
                    <a:pt x="0" y="2966466"/>
                  </a:lnTo>
                  <a:lnTo>
                    <a:pt x="0" y="0"/>
                  </a:lnTo>
                  <a:close/>
                </a:path>
              </a:pathLst>
            </a:custGeom>
            <a:blipFill>
              <a:blip r:embed="rId4"/>
              <a:stretch>
                <a:fillRect l="-1780" r="-1782"/>
              </a:stretch>
            </a:blipFill>
          </p:spPr>
        </p:sp>
      </p:grpSp>
      <p:grpSp>
        <p:nvGrpSpPr>
          <p:cNvPr id="12" name="Group 12"/>
          <p:cNvGrpSpPr/>
          <p:nvPr/>
        </p:nvGrpSpPr>
        <p:grpSpPr>
          <a:xfrm>
            <a:off x="2191951" y="1631290"/>
            <a:ext cx="1787300" cy="2302164"/>
            <a:chOff x="0" y="0"/>
            <a:chExt cx="2383066" cy="3069552"/>
          </a:xfrm>
        </p:grpSpPr>
        <p:sp>
          <p:nvSpPr>
            <p:cNvPr id="13" name="Freeform 13"/>
            <p:cNvSpPr/>
            <p:nvPr/>
          </p:nvSpPr>
          <p:spPr>
            <a:xfrm>
              <a:off x="0" y="0"/>
              <a:ext cx="2383028" cy="3069590"/>
            </a:xfrm>
            <a:custGeom>
              <a:avLst/>
              <a:gdLst/>
              <a:ahLst/>
              <a:cxnLst/>
              <a:rect l="l" t="t" r="r" b="b"/>
              <a:pathLst>
                <a:path w="2383028" h="3069590">
                  <a:moveTo>
                    <a:pt x="0" y="0"/>
                  </a:moveTo>
                  <a:lnTo>
                    <a:pt x="2383028" y="0"/>
                  </a:lnTo>
                  <a:lnTo>
                    <a:pt x="2383028" y="3069590"/>
                  </a:lnTo>
                  <a:lnTo>
                    <a:pt x="0" y="3069590"/>
                  </a:lnTo>
                  <a:lnTo>
                    <a:pt x="0" y="0"/>
                  </a:lnTo>
                  <a:close/>
                </a:path>
              </a:pathLst>
            </a:custGeom>
            <a:blipFill>
              <a:blip r:embed="rId5"/>
              <a:stretch>
                <a:fillRect t="-3083" r="-1" b="-3081"/>
              </a:stretch>
            </a:blipFill>
          </p:spPr>
        </p:sp>
      </p:grpSp>
      <p:grpSp>
        <p:nvGrpSpPr>
          <p:cNvPr id="14" name="Group 14"/>
          <p:cNvGrpSpPr/>
          <p:nvPr/>
        </p:nvGrpSpPr>
        <p:grpSpPr>
          <a:xfrm>
            <a:off x="5095656" y="1633709"/>
            <a:ext cx="1818732" cy="2302164"/>
            <a:chOff x="0" y="0"/>
            <a:chExt cx="2424976" cy="3069552"/>
          </a:xfrm>
        </p:grpSpPr>
        <p:sp>
          <p:nvSpPr>
            <p:cNvPr id="15" name="Freeform 15"/>
            <p:cNvSpPr/>
            <p:nvPr/>
          </p:nvSpPr>
          <p:spPr>
            <a:xfrm>
              <a:off x="0" y="0"/>
              <a:ext cx="2424938" cy="3069590"/>
            </a:xfrm>
            <a:custGeom>
              <a:avLst/>
              <a:gdLst/>
              <a:ahLst/>
              <a:cxnLst/>
              <a:rect l="l" t="t" r="r" b="b"/>
              <a:pathLst>
                <a:path w="2424938" h="3069590">
                  <a:moveTo>
                    <a:pt x="0" y="0"/>
                  </a:moveTo>
                  <a:lnTo>
                    <a:pt x="2424938" y="0"/>
                  </a:lnTo>
                  <a:lnTo>
                    <a:pt x="2424938" y="3069590"/>
                  </a:lnTo>
                  <a:lnTo>
                    <a:pt x="0" y="3069590"/>
                  </a:lnTo>
                  <a:lnTo>
                    <a:pt x="0" y="0"/>
                  </a:lnTo>
                  <a:close/>
                </a:path>
              </a:pathLst>
            </a:custGeom>
            <a:blipFill>
              <a:blip r:embed="rId6"/>
              <a:stretch>
                <a:fillRect t="-3083" r="-1" b="-3081"/>
              </a:stretch>
            </a:blipFill>
          </p:spPr>
        </p:sp>
      </p:grpSp>
      <p:grpSp>
        <p:nvGrpSpPr>
          <p:cNvPr id="16" name="Group 16"/>
          <p:cNvGrpSpPr/>
          <p:nvPr/>
        </p:nvGrpSpPr>
        <p:grpSpPr>
          <a:xfrm>
            <a:off x="5114249" y="4031380"/>
            <a:ext cx="1791938" cy="2302173"/>
            <a:chOff x="0" y="0"/>
            <a:chExt cx="2389251" cy="3069565"/>
          </a:xfrm>
        </p:grpSpPr>
        <p:sp>
          <p:nvSpPr>
            <p:cNvPr id="17" name="Freeform 17"/>
            <p:cNvSpPr/>
            <p:nvPr/>
          </p:nvSpPr>
          <p:spPr>
            <a:xfrm>
              <a:off x="0" y="0"/>
              <a:ext cx="2389251" cy="3069590"/>
            </a:xfrm>
            <a:custGeom>
              <a:avLst/>
              <a:gdLst/>
              <a:ahLst/>
              <a:cxnLst/>
              <a:rect l="l" t="t" r="r" b="b"/>
              <a:pathLst>
                <a:path w="2389251" h="3069590">
                  <a:moveTo>
                    <a:pt x="0" y="0"/>
                  </a:moveTo>
                  <a:lnTo>
                    <a:pt x="2389251" y="0"/>
                  </a:lnTo>
                  <a:lnTo>
                    <a:pt x="2389251" y="3069590"/>
                  </a:lnTo>
                  <a:lnTo>
                    <a:pt x="0" y="3069590"/>
                  </a:lnTo>
                  <a:lnTo>
                    <a:pt x="0" y="0"/>
                  </a:lnTo>
                  <a:close/>
                </a:path>
              </a:pathLst>
            </a:custGeom>
            <a:blipFill>
              <a:blip r:embed="rId7"/>
              <a:stretch>
                <a:fillRect t="-3083" b="-3081"/>
              </a:stretch>
            </a:blipFill>
          </p:spPr>
        </p:sp>
      </p:grpSp>
    </p:spTree>
  </p:cSld>
  <p:clrMapOvr>
    <a:masterClrMapping/>
  </p:clrMapOvr>
  <p:transition>
    <p:fad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9753600" cy="7315200"/>
          </a:xfrm>
          <a:custGeom>
            <a:avLst/>
            <a:gdLst/>
            <a:ahLst/>
            <a:cxnLst/>
            <a:rect l="l" t="t" r="r" b="b"/>
            <a:pathLst>
              <a:path w="9753600" h="7315200">
                <a:moveTo>
                  <a:pt x="0" y="0"/>
                </a:moveTo>
                <a:lnTo>
                  <a:pt x="9753600" y="0"/>
                </a:lnTo>
                <a:lnTo>
                  <a:pt x="9753600" y="7315200"/>
                </a:lnTo>
                <a:lnTo>
                  <a:pt x="0" y="7315200"/>
                </a:lnTo>
                <a:lnTo>
                  <a:pt x="0" y="0"/>
                </a:lnTo>
                <a:close/>
              </a:path>
            </a:pathLst>
          </a:custGeom>
          <a:blipFill>
            <a:blip r:embed="rId2"/>
            <a:stretch>
              <a:fillRect l="-33545" r="-33545"/>
            </a:stretch>
          </a:blipFill>
        </p:spPr>
      </p:sp>
      <p:grpSp>
        <p:nvGrpSpPr>
          <p:cNvPr id="3" name="Group 3"/>
          <p:cNvGrpSpPr/>
          <p:nvPr/>
        </p:nvGrpSpPr>
        <p:grpSpPr>
          <a:xfrm>
            <a:off x="406403" y="368136"/>
            <a:ext cx="7845916" cy="946243"/>
            <a:chOff x="0" y="0"/>
            <a:chExt cx="10461221" cy="1261658"/>
          </a:xfrm>
        </p:grpSpPr>
        <p:sp>
          <p:nvSpPr>
            <p:cNvPr id="4" name="Freeform 4"/>
            <p:cNvSpPr/>
            <p:nvPr/>
          </p:nvSpPr>
          <p:spPr>
            <a:xfrm>
              <a:off x="0" y="0"/>
              <a:ext cx="10461224" cy="1261663"/>
            </a:xfrm>
            <a:custGeom>
              <a:avLst/>
              <a:gdLst/>
              <a:ahLst/>
              <a:cxnLst/>
              <a:rect l="l" t="t" r="r" b="b"/>
              <a:pathLst>
                <a:path w="10461224" h="1261663">
                  <a:moveTo>
                    <a:pt x="0" y="0"/>
                  </a:moveTo>
                  <a:lnTo>
                    <a:pt x="10461224" y="0"/>
                  </a:lnTo>
                  <a:lnTo>
                    <a:pt x="10461224" y="1261663"/>
                  </a:lnTo>
                  <a:lnTo>
                    <a:pt x="0" y="1261663"/>
                  </a:lnTo>
                  <a:close/>
                </a:path>
              </a:pathLst>
            </a:custGeom>
            <a:solidFill>
              <a:srgbClr val="000000">
                <a:alpha val="0"/>
              </a:srgbClr>
            </a:solidFill>
          </p:spPr>
        </p:sp>
        <p:sp>
          <p:nvSpPr>
            <p:cNvPr id="5" name="TextBox 5"/>
            <p:cNvSpPr txBox="1"/>
            <p:nvPr/>
          </p:nvSpPr>
          <p:spPr>
            <a:xfrm>
              <a:off x="0" y="47625"/>
              <a:ext cx="10461221" cy="1214033"/>
            </a:xfrm>
            <a:prstGeom prst="rect">
              <a:avLst/>
            </a:prstGeom>
          </p:spPr>
          <p:txBody>
            <a:bodyPr lIns="0" tIns="0" rIns="0" bIns="0" rtlCol="0" anchor="ctr"/>
            <a:lstStyle/>
            <a:p>
              <a:pPr marL="0" lvl="0" indent="0" algn="l">
                <a:lnSpc>
                  <a:spcPts val="4608"/>
                </a:lnSpc>
                <a:spcBef>
                  <a:spcPct val="0"/>
                </a:spcBef>
              </a:pPr>
              <a:r>
                <a:rPr lang="en-US" sz="4266" u="none" strike="noStrike" dirty="0">
                  <a:solidFill>
                    <a:srgbClr val="000000"/>
                  </a:solidFill>
                  <a:latin typeface="Beautiful"/>
                  <a:ea typeface="Beautiful"/>
                  <a:cs typeface="Beautiful"/>
                  <a:sym typeface="Beautiful"/>
                </a:rPr>
                <a:t>DROP OFF &amp; PICK UP</a:t>
              </a:r>
            </a:p>
          </p:txBody>
        </p:sp>
      </p:grpSp>
      <p:sp>
        <p:nvSpPr>
          <p:cNvPr id="6" name="TextBox 6"/>
          <p:cNvSpPr txBox="1"/>
          <p:nvPr/>
        </p:nvSpPr>
        <p:spPr>
          <a:xfrm>
            <a:off x="406403" y="1466212"/>
            <a:ext cx="4227747" cy="4815549"/>
          </a:xfrm>
          <a:prstGeom prst="rect">
            <a:avLst/>
          </a:prstGeom>
        </p:spPr>
        <p:txBody>
          <a:bodyPr lIns="0" tIns="0" rIns="0" bIns="0" rtlCol="0" anchor="t">
            <a:spAutoFit/>
          </a:bodyPr>
          <a:lstStyle/>
          <a:p>
            <a:pPr marL="321564" lvl="1" indent="-160782" algn="l">
              <a:lnSpc>
                <a:spcPts val="2879"/>
              </a:lnSpc>
              <a:buFont typeface="Arial"/>
              <a:buChar char="•"/>
            </a:pPr>
            <a:r>
              <a:rPr lang="en-US" sz="2400" dirty="0">
                <a:solidFill>
                  <a:srgbClr val="000000"/>
                </a:solidFill>
                <a:latin typeface="Quicksand"/>
                <a:ea typeface="Quicksand"/>
                <a:cs typeface="Quicksand"/>
                <a:sym typeface="Quicksand"/>
              </a:rPr>
              <a:t>Arrival: 8:45am (gates close at 8:55am)</a:t>
            </a:r>
          </a:p>
          <a:p>
            <a:pPr marL="321564" lvl="1" indent="-160782" algn="l">
              <a:lnSpc>
                <a:spcPts val="2879"/>
              </a:lnSpc>
              <a:buFont typeface="Arial"/>
              <a:buChar char="•"/>
            </a:pPr>
            <a:r>
              <a:rPr lang="en-US" sz="2400" dirty="0">
                <a:solidFill>
                  <a:srgbClr val="000000"/>
                </a:solidFill>
                <a:latin typeface="Quicksand"/>
                <a:ea typeface="Quicksand"/>
                <a:cs typeface="Quicksand"/>
                <a:sym typeface="Quicksand"/>
              </a:rPr>
              <a:t>Departure: 3:15pm</a:t>
            </a:r>
          </a:p>
          <a:p>
            <a:pPr marL="321564" lvl="1" indent="-160782" algn="l">
              <a:lnSpc>
                <a:spcPts val="2879"/>
              </a:lnSpc>
              <a:buFont typeface="Arial"/>
              <a:buChar char="•"/>
            </a:pPr>
            <a:r>
              <a:rPr lang="en-US" sz="2400" dirty="0">
                <a:solidFill>
                  <a:srgbClr val="000000"/>
                </a:solidFill>
                <a:latin typeface="Quicksand"/>
                <a:ea typeface="Quicksand"/>
                <a:cs typeface="Quicksand"/>
                <a:sym typeface="Quicksand"/>
              </a:rPr>
              <a:t>Side Gate (closest to the playground)</a:t>
            </a:r>
          </a:p>
          <a:p>
            <a:pPr marL="321564" lvl="1" indent="-160782" algn="l">
              <a:lnSpc>
                <a:spcPts val="2879"/>
              </a:lnSpc>
              <a:buFont typeface="Arial"/>
              <a:buChar char="•"/>
            </a:pPr>
            <a:r>
              <a:rPr lang="en-US" sz="2400" dirty="0">
                <a:solidFill>
                  <a:srgbClr val="000000"/>
                </a:solidFill>
                <a:latin typeface="Quicksand"/>
                <a:ea typeface="Quicksand"/>
                <a:cs typeface="Quicksand"/>
                <a:sym typeface="Quicksand"/>
              </a:rPr>
              <a:t>Lower KS2 use this gate. </a:t>
            </a:r>
          </a:p>
          <a:p>
            <a:pPr marL="321564" lvl="1" indent="-160782" algn="l">
              <a:lnSpc>
                <a:spcPts val="2879"/>
              </a:lnSpc>
              <a:buFont typeface="Arial"/>
              <a:buChar char="•"/>
            </a:pPr>
            <a:r>
              <a:rPr lang="en-US" sz="2400" dirty="0">
                <a:solidFill>
                  <a:srgbClr val="000000"/>
                </a:solidFill>
                <a:latin typeface="Quicksand"/>
                <a:ea typeface="Quicksand"/>
                <a:cs typeface="Quicksand"/>
                <a:sym typeface="Quicksand"/>
              </a:rPr>
              <a:t>It is really helpful if you try and stand in the same location at the end of each day so we can easily find you and send your child over. A wave is also very welcomed! </a:t>
            </a:r>
          </a:p>
        </p:txBody>
      </p:sp>
      <p:pic>
        <p:nvPicPr>
          <p:cNvPr id="10" name="Picture 9">
            <a:extLst>
              <a:ext uri="{FF2B5EF4-FFF2-40B4-BE49-F238E27FC236}">
                <a16:creationId xmlns:a16="http://schemas.microsoft.com/office/drawing/2014/main" id="{88DB06E5-19E5-4EBA-9BCA-A9880961A531}"/>
              </a:ext>
            </a:extLst>
          </p:cNvPr>
          <p:cNvPicPr>
            <a:picLocks noChangeAspect="1"/>
          </p:cNvPicPr>
          <p:nvPr/>
        </p:nvPicPr>
        <p:blipFill>
          <a:blip r:embed="rId3"/>
          <a:stretch>
            <a:fillRect/>
          </a:stretch>
        </p:blipFill>
        <p:spPr>
          <a:xfrm>
            <a:off x="5040553" y="2066703"/>
            <a:ext cx="4239217" cy="3181794"/>
          </a:xfrm>
          <a:prstGeom prst="rect">
            <a:avLst/>
          </a:prstGeom>
        </p:spPr>
      </p:pic>
    </p:spTree>
  </p:cSld>
  <p:clrMapOvr>
    <a:masterClrMapping/>
  </p:clrMapOvr>
  <p:transition>
    <p:fad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9753600" cy="7315200"/>
          </a:xfrm>
          <a:custGeom>
            <a:avLst/>
            <a:gdLst/>
            <a:ahLst/>
            <a:cxnLst/>
            <a:rect l="l" t="t" r="r" b="b"/>
            <a:pathLst>
              <a:path w="9753600" h="7315200">
                <a:moveTo>
                  <a:pt x="0" y="0"/>
                </a:moveTo>
                <a:lnTo>
                  <a:pt x="9753600" y="0"/>
                </a:lnTo>
                <a:lnTo>
                  <a:pt x="9753600" y="7315200"/>
                </a:lnTo>
                <a:lnTo>
                  <a:pt x="0" y="7315200"/>
                </a:lnTo>
                <a:lnTo>
                  <a:pt x="0" y="0"/>
                </a:lnTo>
                <a:close/>
              </a:path>
            </a:pathLst>
          </a:custGeom>
          <a:blipFill>
            <a:blip r:embed="rId2"/>
            <a:stretch>
              <a:fillRect l="-33545" r="-33545"/>
            </a:stretch>
          </a:blipFill>
        </p:spPr>
      </p:sp>
      <p:grpSp>
        <p:nvGrpSpPr>
          <p:cNvPr id="3" name="Group 3"/>
          <p:cNvGrpSpPr/>
          <p:nvPr/>
        </p:nvGrpSpPr>
        <p:grpSpPr>
          <a:xfrm>
            <a:off x="243840" y="81277"/>
            <a:ext cx="7355110" cy="1093852"/>
            <a:chOff x="0" y="0"/>
            <a:chExt cx="9806813" cy="1458469"/>
          </a:xfrm>
        </p:grpSpPr>
        <p:sp>
          <p:nvSpPr>
            <p:cNvPr id="4" name="Freeform 4"/>
            <p:cNvSpPr/>
            <p:nvPr/>
          </p:nvSpPr>
          <p:spPr>
            <a:xfrm>
              <a:off x="0" y="0"/>
              <a:ext cx="9806811" cy="1458470"/>
            </a:xfrm>
            <a:custGeom>
              <a:avLst/>
              <a:gdLst/>
              <a:ahLst/>
              <a:cxnLst/>
              <a:rect l="l" t="t" r="r" b="b"/>
              <a:pathLst>
                <a:path w="9806811" h="1458470">
                  <a:moveTo>
                    <a:pt x="0" y="0"/>
                  </a:moveTo>
                  <a:lnTo>
                    <a:pt x="9806811" y="0"/>
                  </a:lnTo>
                  <a:lnTo>
                    <a:pt x="9806811" y="1458470"/>
                  </a:lnTo>
                  <a:lnTo>
                    <a:pt x="0" y="1458470"/>
                  </a:lnTo>
                  <a:close/>
                </a:path>
              </a:pathLst>
            </a:custGeom>
            <a:solidFill>
              <a:srgbClr val="000000">
                <a:alpha val="0"/>
              </a:srgbClr>
            </a:solidFill>
          </p:spPr>
        </p:sp>
        <p:sp>
          <p:nvSpPr>
            <p:cNvPr id="5" name="TextBox 5"/>
            <p:cNvSpPr txBox="1"/>
            <p:nvPr/>
          </p:nvSpPr>
          <p:spPr>
            <a:xfrm>
              <a:off x="0" y="47625"/>
              <a:ext cx="9806813" cy="1410844"/>
            </a:xfrm>
            <a:prstGeom prst="rect">
              <a:avLst/>
            </a:prstGeom>
          </p:spPr>
          <p:txBody>
            <a:bodyPr lIns="0" tIns="0" rIns="0" bIns="0" rtlCol="0" anchor="ctr"/>
            <a:lstStyle/>
            <a:p>
              <a:pPr marL="0" lvl="0" indent="0" algn="l">
                <a:lnSpc>
                  <a:spcPts val="4608"/>
                </a:lnSpc>
                <a:spcBef>
                  <a:spcPct val="0"/>
                </a:spcBef>
              </a:pPr>
              <a:r>
                <a:rPr lang="en-US" sz="4266" u="none" strike="noStrike">
                  <a:solidFill>
                    <a:srgbClr val="000000"/>
                  </a:solidFill>
                  <a:latin typeface="Beautiful"/>
                  <a:ea typeface="Beautiful"/>
                  <a:cs typeface="Beautiful"/>
                  <a:sym typeface="Beautiful"/>
                </a:rPr>
                <a:t>UNIFORM</a:t>
              </a:r>
            </a:p>
          </p:txBody>
        </p:sp>
      </p:grpSp>
      <p:sp>
        <p:nvSpPr>
          <p:cNvPr id="6" name="TextBox 6"/>
          <p:cNvSpPr txBox="1"/>
          <p:nvPr/>
        </p:nvSpPr>
        <p:spPr>
          <a:xfrm>
            <a:off x="568957" y="1299210"/>
            <a:ext cx="8453123" cy="5218176"/>
          </a:xfrm>
          <a:prstGeom prst="rect">
            <a:avLst/>
          </a:prstGeom>
        </p:spPr>
        <p:txBody>
          <a:bodyPr lIns="0" tIns="0" rIns="0" bIns="0" rtlCol="0" anchor="t">
            <a:spAutoFit/>
          </a:bodyPr>
          <a:lstStyle/>
          <a:p>
            <a:pPr marL="321564" lvl="1" indent="-160782" algn="l">
              <a:lnSpc>
                <a:spcPts val="3792"/>
              </a:lnSpc>
              <a:buFont typeface="Arial"/>
              <a:buChar char="•"/>
            </a:pPr>
            <a:r>
              <a:rPr lang="en-US" sz="2400">
                <a:solidFill>
                  <a:srgbClr val="000000"/>
                </a:solidFill>
                <a:latin typeface="Quicksand"/>
                <a:ea typeface="Quicksand"/>
                <a:cs typeface="Quicksand"/>
                <a:sym typeface="Quicksand"/>
              </a:rPr>
              <a:t>Children should come to school wearing their P.E. kit on P.E. days but should wear their school uniform on all other days. </a:t>
            </a:r>
          </a:p>
          <a:p>
            <a:pPr marL="321564" lvl="1" indent="-160782" algn="l">
              <a:lnSpc>
                <a:spcPts val="3792"/>
              </a:lnSpc>
              <a:buFont typeface="Arial"/>
              <a:buChar char="•"/>
            </a:pPr>
            <a:r>
              <a:rPr lang="en-US" sz="2400">
                <a:solidFill>
                  <a:srgbClr val="000000"/>
                </a:solidFill>
                <a:latin typeface="Quicksand"/>
                <a:ea typeface="Quicksand"/>
                <a:cs typeface="Quicksand"/>
                <a:sym typeface="Quicksand"/>
              </a:rPr>
              <a:t>Children should not wear jewellery other than stud earrings which must be removed for P.E. lessons. If a child is not able to remove their own stud earrings for P.E. then they should not wear them to school that day.</a:t>
            </a:r>
          </a:p>
          <a:p>
            <a:pPr marL="321564" lvl="1" indent="-160782" algn="l">
              <a:lnSpc>
                <a:spcPts val="3792"/>
              </a:lnSpc>
              <a:buFont typeface="Arial"/>
              <a:buChar char="•"/>
            </a:pPr>
            <a:r>
              <a:rPr lang="en-US" sz="2400">
                <a:solidFill>
                  <a:srgbClr val="000000"/>
                </a:solidFill>
                <a:latin typeface="Quicksand"/>
                <a:ea typeface="Quicksand"/>
                <a:cs typeface="Quicksand"/>
                <a:sym typeface="Quicksand"/>
              </a:rPr>
              <a:t>Children should not wear make-up (including nail polish and hair dye) or transfer tattoos to school unless specifically stated for special events.</a:t>
            </a:r>
          </a:p>
          <a:p>
            <a:pPr marL="321564" lvl="1" indent="-160782" algn="l">
              <a:lnSpc>
                <a:spcPts val="3792"/>
              </a:lnSpc>
              <a:buFont typeface="Arial"/>
              <a:buChar char="•"/>
            </a:pPr>
            <a:r>
              <a:rPr lang="en-US" sz="2400">
                <a:solidFill>
                  <a:srgbClr val="000000"/>
                </a:solidFill>
                <a:latin typeface="Quicksand"/>
                <a:ea typeface="Quicksand"/>
                <a:cs typeface="Quicksand"/>
                <a:sym typeface="Quicksand"/>
              </a:rPr>
              <a:t>Please see the school website for further details.</a:t>
            </a:r>
          </a:p>
        </p:txBody>
      </p:sp>
    </p:spTree>
  </p:cSld>
  <p:clrMapOvr>
    <a:masterClrMapping/>
  </p:clrMapOvr>
  <p:transition>
    <p:fad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9753600" cy="7315200"/>
          </a:xfrm>
          <a:custGeom>
            <a:avLst/>
            <a:gdLst/>
            <a:ahLst/>
            <a:cxnLst/>
            <a:rect l="l" t="t" r="r" b="b"/>
            <a:pathLst>
              <a:path w="9753600" h="7315200">
                <a:moveTo>
                  <a:pt x="0" y="0"/>
                </a:moveTo>
                <a:lnTo>
                  <a:pt x="9753600" y="0"/>
                </a:lnTo>
                <a:lnTo>
                  <a:pt x="9753600" y="7315200"/>
                </a:lnTo>
                <a:lnTo>
                  <a:pt x="0" y="7315200"/>
                </a:lnTo>
                <a:lnTo>
                  <a:pt x="0" y="0"/>
                </a:lnTo>
                <a:close/>
              </a:path>
            </a:pathLst>
          </a:custGeom>
          <a:blipFill>
            <a:blip r:embed="rId2"/>
            <a:stretch>
              <a:fillRect l="-33545" r="-33545"/>
            </a:stretch>
          </a:blipFill>
        </p:spPr>
      </p:sp>
      <p:grpSp>
        <p:nvGrpSpPr>
          <p:cNvPr id="3" name="Group 3"/>
          <p:cNvGrpSpPr/>
          <p:nvPr/>
        </p:nvGrpSpPr>
        <p:grpSpPr>
          <a:xfrm>
            <a:off x="110271" y="0"/>
            <a:ext cx="7355110" cy="1093852"/>
            <a:chOff x="0" y="0"/>
            <a:chExt cx="9806813" cy="1458469"/>
          </a:xfrm>
        </p:grpSpPr>
        <p:sp>
          <p:nvSpPr>
            <p:cNvPr id="4" name="Freeform 4"/>
            <p:cNvSpPr/>
            <p:nvPr/>
          </p:nvSpPr>
          <p:spPr>
            <a:xfrm>
              <a:off x="0" y="0"/>
              <a:ext cx="9806811" cy="1458470"/>
            </a:xfrm>
            <a:custGeom>
              <a:avLst/>
              <a:gdLst/>
              <a:ahLst/>
              <a:cxnLst/>
              <a:rect l="l" t="t" r="r" b="b"/>
              <a:pathLst>
                <a:path w="9806811" h="1458470">
                  <a:moveTo>
                    <a:pt x="0" y="0"/>
                  </a:moveTo>
                  <a:lnTo>
                    <a:pt x="9806811" y="0"/>
                  </a:lnTo>
                  <a:lnTo>
                    <a:pt x="9806811" y="1458470"/>
                  </a:lnTo>
                  <a:lnTo>
                    <a:pt x="0" y="1458470"/>
                  </a:lnTo>
                  <a:close/>
                </a:path>
              </a:pathLst>
            </a:custGeom>
            <a:solidFill>
              <a:srgbClr val="000000">
                <a:alpha val="0"/>
              </a:srgbClr>
            </a:solidFill>
          </p:spPr>
        </p:sp>
        <p:sp>
          <p:nvSpPr>
            <p:cNvPr id="5" name="TextBox 5"/>
            <p:cNvSpPr txBox="1"/>
            <p:nvPr/>
          </p:nvSpPr>
          <p:spPr>
            <a:xfrm>
              <a:off x="0" y="47625"/>
              <a:ext cx="9806813" cy="1410844"/>
            </a:xfrm>
            <a:prstGeom prst="rect">
              <a:avLst/>
            </a:prstGeom>
          </p:spPr>
          <p:txBody>
            <a:bodyPr lIns="0" tIns="0" rIns="0" bIns="0" rtlCol="0" anchor="ctr"/>
            <a:lstStyle/>
            <a:p>
              <a:pPr marL="0" lvl="0" indent="0" algn="l">
                <a:lnSpc>
                  <a:spcPts val="4608"/>
                </a:lnSpc>
                <a:spcBef>
                  <a:spcPct val="0"/>
                </a:spcBef>
              </a:pPr>
              <a:r>
                <a:rPr lang="en-US" sz="4266" u="none" strike="noStrike">
                  <a:solidFill>
                    <a:srgbClr val="000000"/>
                  </a:solidFill>
                  <a:latin typeface="Beautiful"/>
                  <a:ea typeface="Beautiful"/>
                  <a:cs typeface="Beautiful"/>
                  <a:sym typeface="Beautiful"/>
                </a:rPr>
                <a:t>UNIFORM</a:t>
              </a:r>
            </a:p>
          </p:txBody>
        </p:sp>
      </p:grpSp>
      <p:sp>
        <p:nvSpPr>
          <p:cNvPr id="6" name="TextBox 6"/>
          <p:cNvSpPr txBox="1"/>
          <p:nvPr/>
        </p:nvSpPr>
        <p:spPr>
          <a:xfrm>
            <a:off x="413917" y="1333742"/>
            <a:ext cx="8925766" cy="5312480"/>
          </a:xfrm>
          <a:prstGeom prst="rect">
            <a:avLst/>
          </a:prstGeom>
        </p:spPr>
        <p:txBody>
          <a:bodyPr lIns="0" tIns="0" rIns="0" bIns="0" rtlCol="0" anchor="t">
            <a:spAutoFit/>
          </a:bodyPr>
          <a:lstStyle/>
          <a:p>
            <a:pPr marL="321564" lvl="1" indent="-160782" algn="l">
              <a:lnSpc>
                <a:spcPts val="3792"/>
              </a:lnSpc>
              <a:buFont typeface="Arial"/>
              <a:buChar char="•"/>
            </a:pPr>
            <a:r>
              <a:rPr lang="en-US" sz="2400" dirty="0">
                <a:solidFill>
                  <a:srgbClr val="000000"/>
                </a:solidFill>
                <a:latin typeface="Quicksand"/>
                <a:ea typeface="Quicksand"/>
                <a:cs typeface="Quicksand"/>
                <a:sym typeface="Quicksand"/>
              </a:rPr>
              <a:t>Hair must be worn tied up if shoulder length or longer.</a:t>
            </a:r>
          </a:p>
          <a:p>
            <a:pPr marL="321564" lvl="1" indent="-160782" algn="l">
              <a:lnSpc>
                <a:spcPts val="3792"/>
              </a:lnSpc>
              <a:buFont typeface="Arial"/>
              <a:buChar char="•"/>
            </a:pPr>
            <a:r>
              <a:rPr lang="en-US" sz="2400" dirty="0">
                <a:solidFill>
                  <a:srgbClr val="000000"/>
                </a:solidFill>
                <a:latin typeface="Quicksand"/>
                <a:ea typeface="Quicksand"/>
                <a:cs typeface="Quicksand"/>
                <a:sym typeface="Quicksand"/>
              </a:rPr>
              <a:t>Children should wear plain black trainers or plain black school shoes for daily school life, including PE.</a:t>
            </a:r>
          </a:p>
          <a:p>
            <a:pPr marL="321564" lvl="1" indent="-160782" algn="l">
              <a:lnSpc>
                <a:spcPts val="3792"/>
              </a:lnSpc>
              <a:buFont typeface="Arial"/>
              <a:buChar char="•"/>
            </a:pPr>
            <a:r>
              <a:rPr lang="en-US" sz="2400" dirty="0">
                <a:solidFill>
                  <a:srgbClr val="000000"/>
                </a:solidFill>
                <a:latin typeface="Quicksand"/>
                <a:ea typeface="Quicksand"/>
                <a:cs typeface="Quicksand"/>
                <a:sym typeface="Quicksand"/>
              </a:rPr>
              <a:t>Children should always come to school wearing appropriate clothing for the weather.</a:t>
            </a:r>
          </a:p>
          <a:p>
            <a:pPr marL="321564" lvl="1" indent="-160782" algn="l">
              <a:lnSpc>
                <a:spcPts val="3792"/>
              </a:lnSpc>
              <a:buFont typeface="Arial"/>
              <a:buChar char="•"/>
            </a:pPr>
            <a:r>
              <a:rPr lang="en-US" sz="2400" dirty="0">
                <a:solidFill>
                  <a:srgbClr val="000000"/>
                </a:solidFill>
                <a:latin typeface="Quicksand"/>
                <a:ea typeface="Quicksand"/>
                <a:cs typeface="Quicksand"/>
                <a:sym typeface="Quicksand"/>
              </a:rPr>
              <a:t>Fitbits / other watches can be worn but please ensure there are no alarms set.</a:t>
            </a:r>
          </a:p>
          <a:p>
            <a:pPr marL="321564" lvl="1" indent="-160782" algn="l">
              <a:lnSpc>
                <a:spcPts val="3792"/>
              </a:lnSpc>
              <a:buFont typeface="Arial"/>
              <a:buChar char="•"/>
            </a:pPr>
            <a:r>
              <a:rPr lang="en-US" sz="2400" dirty="0">
                <a:solidFill>
                  <a:srgbClr val="000000"/>
                </a:solidFill>
                <a:latin typeface="Quicksand"/>
                <a:ea typeface="Quicksand"/>
                <a:cs typeface="Quicksand"/>
                <a:sym typeface="Quicksand"/>
              </a:rPr>
              <a:t>Year 4 children can bring their own pencil case to school, with stationary (black biro style pen only for writing in books).</a:t>
            </a:r>
          </a:p>
          <a:p>
            <a:pPr marL="321564" lvl="1" indent="-160782" algn="l">
              <a:lnSpc>
                <a:spcPts val="3792"/>
              </a:lnSpc>
            </a:pPr>
            <a:endParaRPr lang="en-US" sz="2400" dirty="0">
              <a:solidFill>
                <a:srgbClr val="000000"/>
              </a:solidFill>
              <a:latin typeface="Quicksand"/>
              <a:ea typeface="Quicksand"/>
              <a:cs typeface="Quicksand"/>
              <a:sym typeface="Quicksand"/>
            </a:endParaRPr>
          </a:p>
          <a:p>
            <a:pPr marL="321564" lvl="1" indent="-160782" algn="l">
              <a:lnSpc>
                <a:spcPts val="3792"/>
              </a:lnSpc>
            </a:pPr>
            <a:r>
              <a:rPr lang="en-US" sz="2400" dirty="0">
                <a:solidFill>
                  <a:srgbClr val="000000"/>
                </a:solidFill>
                <a:latin typeface="Quicksand"/>
                <a:ea typeface="Quicksand"/>
                <a:cs typeface="Quicksand"/>
                <a:sym typeface="Quicksand"/>
              </a:rPr>
              <a:t>PLEASE MAKE SURE EVERYTHING IS NAMED!!</a:t>
            </a:r>
          </a:p>
        </p:txBody>
      </p:sp>
    </p:spTree>
  </p:cSld>
  <p:clrMapOvr>
    <a:masterClrMapping/>
  </p:clrMapOvr>
  <p:transition>
    <p:fad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9753600" cy="7315200"/>
          </a:xfrm>
          <a:custGeom>
            <a:avLst/>
            <a:gdLst/>
            <a:ahLst/>
            <a:cxnLst/>
            <a:rect l="l" t="t" r="r" b="b"/>
            <a:pathLst>
              <a:path w="9753600" h="7315200">
                <a:moveTo>
                  <a:pt x="0" y="0"/>
                </a:moveTo>
                <a:lnTo>
                  <a:pt x="9753600" y="0"/>
                </a:lnTo>
                <a:lnTo>
                  <a:pt x="9753600" y="7315200"/>
                </a:lnTo>
                <a:lnTo>
                  <a:pt x="0" y="7315200"/>
                </a:lnTo>
                <a:lnTo>
                  <a:pt x="0" y="0"/>
                </a:lnTo>
                <a:close/>
              </a:path>
            </a:pathLst>
          </a:custGeom>
          <a:blipFill>
            <a:blip r:embed="rId2"/>
            <a:stretch>
              <a:fillRect l="-33545" r="-33545"/>
            </a:stretch>
          </a:blipFill>
        </p:spPr>
      </p:sp>
      <p:grpSp>
        <p:nvGrpSpPr>
          <p:cNvPr id="3" name="Group 3"/>
          <p:cNvGrpSpPr/>
          <p:nvPr/>
        </p:nvGrpSpPr>
        <p:grpSpPr>
          <a:xfrm>
            <a:off x="366493" y="182652"/>
            <a:ext cx="7355110" cy="1097735"/>
            <a:chOff x="0" y="0"/>
            <a:chExt cx="9806813" cy="1463647"/>
          </a:xfrm>
        </p:grpSpPr>
        <p:sp>
          <p:nvSpPr>
            <p:cNvPr id="4" name="Freeform 4"/>
            <p:cNvSpPr/>
            <p:nvPr/>
          </p:nvSpPr>
          <p:spPr>
            <a:xfrm>
              <a:off x="0" y="0"/>
              <a:ext cx="9806811" cy="1463645"/>
            </a:xfrm>
            <a:custGeom>
              <a:avLst/>
              <a:gdLst/>
              <a:ahLst/>
              <a:cxnLst/>
              <a:rect l="l" t="t" r="r" b="b"/>
              <a:pathLst>
                <a:path w="9806811" h="1463645">
                  <a:moveTo>
                    <a:pt x="0" y="0"/>
                  </a:moveTo>
                  <a:lnTo>
                    <a:pt x="9806811" y="0"/>
                  </a:lnTo>
                  <a:lnTo>
                    <a:pt x="9806811" y="1463645"/>
                  </a:lnTo>
                  <a:lnTo>
                    <a:pt x="0" y="1463645"/>
                  </a:lnTo>
                  <a:close/>
                </a:path>
              </a:pathLst>
            </a:custGeom>
            <a:solidFill>
              <a:srgbClr val="000000">
                <a:alpha val="0"/>
              </a:srgbClr>
            </a:solidFill>
          </p:spPr>
        </p:sp>
        <p:sp>
          <p:nvSpPr>
            <p:cNvPr id="5" name="TextBox 5"/>
            <p:cNvSpPr txBox="1"/>
            <p:nvPr/>
          </p:nvSpPr>
          <p:spPr>
            <a:xfrm>
              <a:off x="0" y="47625"/>
              <a:ext cx="9806813" cy="1416022"/>
            </a:xfrm>
            <a:prstGeom prst="rect">
              <a:avLst/>
            </a:prstGeom>
          </p:spPr>
          <p:txBody>
            <a:bodyPr lIns="0" tIns="0" rIns="0" bIns="0" rtlCol="0" anchor="ctr"/>
            <a:lstStyle/>
            <a:p>
              <a:pPr marL="0" lvl="0" indent="0" algn="l">
                <a:lnSpc>
                  <a:spcPts val="4608"/>
                </a:lnSpc>
                <a:spcBef>
                  <a:spcPct val="0"/>
                </a:spcBef>
              </a:pPr>
              <a:r>
                <a:rPr lang="en-US" sz="4266" u="none" strike="noStrike" dirty="0">
                  <a:solidFill>
                    <a:srgbClr val="000000"/>
                  </a:solidFill>
                  <a:latin typeface="Beautiful"/>
                  <a:ea typeface="Beautiful"/>
                  <a:cs typeface="Beautiful"/>
                  <a:sym typeface="Beautiful"/>
                </a:rPr>
                <a:t>NATIONAL CURRICULUM</a:t>
              </a:r>
            </a:p>
          </p:txBody>
        </p:sp>
      </p:grpSp>
      <p:sp>
        <p:nvSpPr>
          <p:cNvPr id="6" name="TextBox 6"/>
          <p:cNvSpPr txBox="1"/>
          <p:nvPr/>
        </p:nvSpPr>
        <p:spPr>
          <a:xfrm>
            <a:off x="650243" y="1477689"/>
            <a:ext cx="8371837" cy="3267075"/>
          </a:xfrm>
          <a:prstGeom prst="rect">
            <a:avLst/>
          </a:prstGeom>
        </p:spPr>
        <p:txBody>
          <a:bodyPr lIns="0" tIns="0" rIns="0" bIns="0" rtlCol="0" anchor="t">
            <a:spAutoFit/>
          </a:bodyPr>
          <a:lstStyle/>
          <a:p>
            <a:pPr algn="l">
              <a:lnSpc>
                <a:spcPts val="2879"/>
              </a:lnSpc>
            </a:pPr>
            <a:r>
              <a:rPr lang="en-US" sz="2400">
                <a:solidFill>
                  <a:srgbClr val="000000"/>
                </a:solidFill>
                <a:latin typeface="Quicksand"/>
                <a:ea typeface="Quicksand"/>
                <a:cs typeface="Quicksand"/>
                <a:sym typeface="Quicksand"/>
              </a:rPr>
              <a:t>We adopt a theme-based approach to make the learning creative, fun and easier for the children to make links in their learning. </a:t>
            </a:r>
          </a:p>
          <a:p>
            <a:pPr algn="l">
              <a:lnSpc>
                <a:spcPts val="2879"/>
              </a:lnSpc>
            </a:pPr>
            <a:endParaRPr lang="en-US" sz="2400">
              <a:solidFill>
                <a:srgbClr val="000000"/>
              </a:solidFill>
              <a:latin typeface="Quicksand"/>
              <a:ea typeface="Quicksand"/>
              <a:cs typeface="Quicksand"/>
              <a:sym typeface="Quicksand"/>
            </a:endParaRPr>
          </a:p>
          <a:p>
            <a:pPr algn="l">
              <a:lnSpc>
                <a:spcPts val="2879"/>
              </a:lnSpc>
            </a:pPr>
            <a:r>
              <a:rPr lang="en-US" sz="2400">
                <a:solidFill>
                  <a:srgbClr val="000000"/>
                </a:solidFill>
                <a:latin typeface="Quicksand"/>
                <a:ea typeface="Quicksand"/>
                <a:cs typeface="Quicksand"/>
                <a:sym typeface="Quicksand"/>
              </a:rPr>
              <a:t>You can find out more about the curriculum content for each year group on our school website:</a:t>
            </a:r>
          </a:p>
          <a:p>
            <a:pPr algn="l">
              <a:lnSpc>
                <a:spcPts val="2879"/>
              </a:lnSpc>
            </a:pPr>
            <a:endParaRPr lang="en-US" sz="2400">
              <a:solidFill>
                <a:srgbClr val="000000"/>
              </a:solidFill>
              <a:latin typeface="Quicksand"/>
              <a:ea typeface="Quicksand"/>
              <a:cs typeface="Quicksand"/>
              <a:sym typeface="Quicksand"/>
            </a:endParaRPr>
          </a:p>
          <a:p>
            <a:pPr algn="l">
              <a:lnSpc>
                <a:spcPts val="2879"/>
              </a:lnSpc>
            </a:pPr>
            <a:r>
              <a:rPr lang="en-US" sz="2400" u="sng">
                <a:solidFill>
                  <a:srgbClr val="000000"/>
                </a:solidFill>
                <a:latin typeface="Quicksand"/>
                <a:ea typeface="Quicksand"/>
                <a:cs typeface="Quicksand"/>
                <a:sym typeface="Quicksand"/>
                <a:hlinkClick r:id="rId3" tooltip="https://www.heathlands.essex.sch.uk/page/?title=Our+Learning&amp;pid=8"/>
              </a:rPr>
              <a:t>https://www.heathlands.essex.sch.uk/page/?title=Our+Learning&amp;pid=8</a:t>
            </a:r>
          </a:p>
        </p:txBody>
      </p:sp>
    </p:spTree>
  </p:cSld>
  <p:clrMapOvr>
    <a:masterClrMapping/>
  </p:clrMapOvr>
  <p:transition>
    <p:fad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9753600" cy="7315200"/>
          </a:xfrm>
          <a:custGeom>
            <a:avLst/>
            <a:gdLst/>
            <a:ahLst/>
            <a:cxnLst/>
            <a:rect l="l" t="t" r="r" b="b"/>
            <a:pathLst>
              <a:path w="9753600" h="7315200">
                <a:moveTo>
                  <a:pt x="0" y="0"/>
                </a:moveTo>
                <a:lnTo>
                  <a:pt x="9753600" y="0"/>
                </a:lnTo>
                <a:lnTo>
                  <a:pt x="9753600" y="7315200"/>
                </a:lnTo>
                <a:lnTo>
                  <a:pt x="0" y="7315200"/>
                </a:lnTo>
                <a:lnTo>
                  <a:pt x="0" y="0"/>
                </a:lnTo>
                <a:close/>
              </a:path>
            </a:pathLst>
          </a:custGeom>
          <a:blipFill>
            <a:blip r:embed="rId2"/>
            <a:stretch>
              <a:fillRect l="-33545" r="-33545"/>
            </a:stretch>
          </a:blipFill>
        </p:spPr>
      </p:sp>
      <p:grpSp>
        <p:nvGrpSpPr>
          <p:cNvPr id="3" name="Group 3"/>
          <p:cNvGrpSpPr/>
          <p:nvPr/>
        </p:nvGrpSpPr>
        <p:grpSpPr>
          <a:xfrm>
            <a:off x="505663" y="184594"/>
            <a:ext cx="7355110" cy="1093852"/>
            <a:chOff x="0" y="0"/>
            <a:chExt cx="9806813" cy="1458469"/>
          </a:xfrm>
        </p:grpSpPr>
        <p:sp>
          <p:nvSpPr>
            <p:cNvPr id="4" name="Freeform 4"/>
            <p:cNvSpPr/>
            <p:nvPr/>
          </p:nvSpPr>
          <p:spPr>
            <a:xfrm>
              <a:off x="0" y="0"/>
              <a:ext cx="9806811" cy="1458470"/>
            </a:xfrm>
            <a:custGeom>
              <a:avLst/>
              <a:gdLst/>
              <a:ahLst/>
              <a:cxnLst/>
              <a:rect l="l" t="t" r="r" b="b"/>
              <a:pathLst>
                <a:path w="9806811" h="1458470">
                  <a:moveTo>
                    <a:pt x="0" y="0"/>
                  </a:moveTo>
                  <a:lnTo>
                    <a:pt x="9806811" y="0"/>
                  </a:lnTo>
                  <a:lnTo>
                    <a:pt x="9806811" y="1458470"/>
                  </a:lnTo>
                  <a:lnTo>
                    <a:pt x="0" y="1458470"/>
                  </a:lnTo>
                  <a:close/>
                </a:path>
              </a:pathLst>
            </a:custGeom>
            <a:solidFill>
              <a:srgbClr val="000000">
                <a:alpha val="0"/>
              </a:srgbClr>
            </a:solidFill>
          </p:spPr>
        </p:sp>
        <p:sp>
          <p:nvSpPr>
            <p:cNvPr id="5" name="TextBox 5"/>
            <p:cNvSpPr txBox="1"/>
            <p:nvPr/>
          </p:nvSpPr>
          <p:spPr>
            <a:xfrm>
              <a:off x="0" y="47625"/>
              <a:ext cx="9806813" cy="1410844"/>
            </a:xfrm>
            <a:prstGeom prst="rect">
              <a:avLst/>
            </a:prstGeom>
          </p:spPr>
          <p:txBody>
            <a:bodyPr lIns="0" tIns="0" rIns="0" bIns="0" rtlCol="0" anchor="ctr"/>
            <a:lstStyle/>
            <a:p>
              <a:pPr marL="0" lvl="0" indent="0" algn="l">
                <a:lnSpc>
                  <a:spcPts val="4608"/>
                </a:lnSpc>
                <a:spcBef>
                  <a:spcPct val="0"/>
                </a:spcBef>
              </a:pPr>
              <a:r>
                <a:rPr lang="en-US" sz="4266" u="none" strike="noStrike">
                  <a:solidFill>
                    <a:srgbClr val="000000"/>
                  </a:solidFill>
                  <a:latin typeface="Beautiful"/>
                  <a:ea typeface="Beautiful"/>
                  <a:cs typeface="Beautiful"/>
                  <a:sym typeface="Beautiful"/>
                </a:rPr>
                <a:t>MATHS:</a:t>
              </a:r>
            </a:p>
          </p:txBody>
        </p:sp>
      </p:grpSp>
      <p:pic>
        <p:nvPicPr>
          <p:cNvPr id="9" name="Picture 8">
            <a:extLst>
              <a:ext uri="{FF2B5EF4-FFF2-40B4-BE49-F238E27FC236}">
                <a16:creationId xmlns:a16="http://schemas.microsoft.com/office/drawing/2014/main" id="{F51D81A0-57D4-4DC4-89CA-3931C6101304}"/>
              </a:ext>
            </a:extLst>
          </p:cNvPr>
          <p:cNvPicPr>
            <a:picLocks noChangeAspect="1"/>
          </p:cNvPicPr>
          <p:nvPr/>
        </p:nvPicPr>
        <p:blipFill>
          <a:blip r:embed="rId3"/>
          <a:stretch>
            <a:fillRect/>
          </a:stretch>
        </p:blipFill>
        <p:spPr>
          <a:xfrm>
            <a:off x="505663" y="1038033"/>
            <a:ext cx="8742274" cy="5841321"/>
          </a:xfrm>
          <a:prstGeom prst="rect">
            <a:avLst/>
          </a:prstGeom>
        </p:spPr>
      </p:pic>
    </p:spTree>
  </p:cSld>
  <p:clrMapOvr>
    <a:masterClrMapping/>
  </p:clrMapOvr>
  <p:transition>
    <p:fad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38692"/>
            <a:ext cx="9753600" cy="7315200"/>
          </a:xfrm>
          <a:custGeom>
            <a:avLst/>
            <a:gdLst/>
            <a:ahLst/>
            <a:cxnLst/>
            <a:rect l="l" t="t" r="r" b="b"/>
            <a:pathLst>
              <a:path w="9753600" h="7315200">
                <a:moveTo>
                  <a:pt x="0" y="0"/>
                </a:moveTo>
                <a:lnTo>
                  <a:pt x="9753600" y="0"/>
                </a:lnTo>
                <a:lnTo>
                  <a:pt x="9753600" y="7315200"/>
                </a:lnTo>
                <a:lnTo>
                  <a:pt x="0" y="7315200"/>
                </a:lnTo>
                <a:lnTo>
                  <a:pt x="0" y="0"/>
                </a:lnTo>
                <a:close/>
              </a:path>
            </a:pathLst>
          </a:custGeom>
          <a:blipFill>
            <a:blip r:embed="rId2"/>
            <a:stretch>
              <a:fillRect l="-33545" r="-33545"/>
            </a:stretch>
          </a:blipFill>
        </p:spPr>
      </p:sp>
      <p:grpSp>
        <p:nvGrpSpPr>
          <p:cNvPr id="3" name="Group 3"/>
          <p:cNvGrpSpPr/>
          <p:nvPr/>
        </p:nvGrpSpPr>
        <p:grpSpPr>
          <a:xfrm>
            <a:off x="-1030357" y="29506"/>
            <a:ext cx="8837800" cy="1338148"/>
            <a:chOff x="-2667800" y="-195862"/>
            <a:chExt cx="11783733" cy="1784198"/>
          </a:xfrm>
        </p:grpSpPr>
        <p:sp>
          <p:nvSpPr>
            <p:cNvPr id="4" name="Freeform 4"/>
            <p:cNvSpPr/>
            <p:nvPr/>
          </p:nvSpPr>
          <p:spPr>
            <a:xfrm>
              <a:off x="-2667800" y="224085"/>
              <a:ext cx="9806810" cy="1364251"/>
            </a:xfrm>
            <a:custGeom>
              <a:avLst/>
              <a:gdLst/>
              <a:ahLst/>
              <a:cxnLst/>
              <a:rect l="l" t="t" r="r" b="b"/>
              <a:pathLst>
                <a:path w="9806811" h="1364250">
                  <a:moveTo>
                    <a:pt x="0" y="0"/>
                  </a:moveTo>
                  <a:lnTo>
                    <a:pt x="9806811" y="0"/>
                  </a:lnTo>
                  <a:lnTo>
                    <a:pt x="9806811" y="1364250"/>
                  </a:lnTo>
                  <a:lnTo>
                    <a:pt x="0" y="1364250"/>
                  </a:lnTo>
                  <a:close/>
                </a:path>
              </a:pathLst>
            </a:custGeom>
            <a:solidFill>
              <a:srgbClr val="000000">
                <a:alpha val="0"/>
              </a:srgbClr>
            </a:solidFill>
          </p:spPr>
        </p:sp>
        <p:sp>
          <p:nvSpPr>
            <p:cNvPr id="5" name="TextBox 5"/>
            <p:cNvSpPr txBox="1"/>
            <p:nvPr/>
          </p:nvSpPr>
          <p:spPr>
            <a:xfrm>
              <a:off x="-690880" y="-195862"/>
              <a:ext cx="9806813" cy="1316623"/>
            </a:xfrm>
            <a:prstGeom prst="rect">
              <a:avLst/>
            </a:prstGeom>
          </p:spPr>
          <p:txBody>
            <a:bodyPr lIns="0" tIns="0" rIns="0" bIns="0" rtlCol="0" anchor="ctr"/>
            <a:lstStyle/>
            <a:p>
              <a:pPr marL="0" lvl="0" indent="0" algn="l">
                <a:lnSpc>
                  <a:spcPts val="4608"/>
                </a:lnSpc>
                <a:spcBef>
                  <a:spcPct val="0"/>
                </a:spcBef>
              </a:pPr>
              <a:r>
                <a:rPr lang="en-US" sz="4266" u="none" strike="noStrike" dirty="0">
                  <a:solidFill>
                    <a:srgbClr val="000000"/>
                  </a:solidFill>
                  <a:latin typeface="Beautiful"/>
                  <a:ea typeface="Beautiful"/>
                  <a:cs typeface="Beautiful"/>
                  <a:sym typeface="Beautiful"/>
                </a:rPr>
                <a:t>TIMES TABLES</a:t>
              </a:r>
            </a:p>
          </p:txBody>
        </p:sp>
      </p:grpSp>
      <p:sp>
        <p:nvSpPr>
          <p:cNvPr id="6" name="TextBox 6"/>
          <p:cNvSpPr txBox="1"/>
          <p:nvPr/>
        </p:nvSpPr>
        <p:spPr>
          <a:xfrm>
            <a:off x="538912" y="757703"/>
            <a:ext cx="9052128" cy="6774419"/>
          </a:xfrm>
          <a:prstGeom prst="rect">
            <a:avLst/>
          </a:prstGeom>
        </p:spPr>
        <p:txBody>
          <a:bodyPr wrap="square" lIns="0" tIns="0" rIns="0" bIns="0" rtlCol="0" anchor="t">
            <a:spAutoFit/>
          </a:bodyPr>
          <a:lstStyle/>
          <a:p>
            <a:pPr marL="321564" lvl="1" indent="-160782" algn="l">
              <a:lnSpc>
                <a:spcPts val="3792"/>
              </a:lnSpc>
              <a:buFont typeface="Arial"/>
              <a:buChar char="•"/>
            </a:pPr>
            <a:r>
              <a:rPr lang="en-US" sz="2000" dirty="0">
                <a:solidFill>
                  <a:srgbClr val="000000"/>
                </a:solidFill>
                <a:latin typeface="Quicksand"/>
                <a:ea typeface="Quicksand"/>
                <a:cs typeface="Quicksand"/>
                <a:sym typeface="Quicksand"/>
              </a:rPr>
              <a:t>Towards the end of Year 4, the children will complete a times table check, which compares data nationally.</a:t>
            </a:r>
          </a:p>
          <a:p>
            <a:pPr marL="321564" lvl="1" indent="-160782" algn="l">
              <a:lnSpc>
                <a:spcPts val="3792"/>
              </a:lnSpc>
              <a:buFont typeface="Arial"/>
              <a:buChar char="•"/>
            </a:pPr>
            <a:r>
              <a:rPr lang="en-US" sz="2000" dirty="0">
                <a:solidFill>
                  <a:srgbClr val="000000"/>
                </a:solidFill>
                <a:latin typeface="Quicksand"/>
                <a:ea typeface="Quicksand"/>
                <a:cs typeface="Quicksand"/>
                <a:sym typeface="Quicksand"/>
              </a:rPr>
              <a:t>The aim of the check is to add a focus to times tables as they are essential to mathematical fluency as the children get older and start to use more complex calculations. </a:t>
            </a:r>
          </a:p>
          <a:p>
            <a:pPr marL="321564" lvl="1" indent="-160782" algn="l">
              <a:lnSpc>
                <a:spcPts val="3792"/>
              </a:lnSpc>
              <a:buFont typeface="Arial"/>
              <a:buChar char="•"/>
            </a:pPr>
            <a:r>
              <a:rPr lang="en-US" sz="2000" dirty="0">
                <a:solidFill>
                  <a:srgbClr val="000000"/>
                </a:solidFill>
                <a:latin typeface="Quicksand"/>
                <a:ea typeface="Quicksand"/>
                <a:cs typeface="Quicksand"/>
                <a:sym typeface="Quicksand"/>
              </a:rPr>
              <a:t>The target by the end of Year 4, is to know all the times table facts up to 12 x 12.</a:t>
            </a:r>
          </a:p>
          <a:p>
            <a:pPr marL="321310" lvl="1" indent="-160655" algn="l">
              <a:lnSpc>
                <a:spcPts val="3792"/>
              </a:lnSpc>
              <a:buFont typeface="Arial"/>
              <a:buChar char="•"/>
            </a:pPr>
            <a:r>
              <a:rPr lang="en-US" sz="2000" dirty="0">
                <a:solidFill>
                  <a:srgbClr val="000000"/>
                </a:solidFill>
                <a:latin typeface="Quicksand"/>
                <a:ea typeface="Quicksand"/>
                <a:cs typeface="Quicksand"/>
                <a:sym typeface="Quicksand"/>
              </a:rPr>
              <a:t>In the times table check, the children will use an iPad to record their </a:t>
            </a:r>
            <a:r>
              <a:rPr lang="en-US" sz="2000">
                <a:solidFill>
                  <a:srgbClr val="000000"/>
                </a:solidFill>
                <a:latin typeface="Quicksand"/>
                <a:ea typeface="Quicksand"/>
                <a:cs typeface="Quicksand"/>
                <a:sym typeface="Quicksand"/>
              </a:rPr>
              <a:t>answers and</a:t>
            </a:r>
            <a:r>
              <a:rPr lang="en-US" sz="2000" dirty="0">
                <a:solidFill>
                  <a:srgbClr val="000000"/>
                </a:solidFill>
                <a:latin typeface="Quicksand"/>
                <a:ea typeface="Quicksand"/>
                <a:cs typeface="Quicksand"/>
                <a:sym typeface="Quicksand"/>
              </a:rPr>
              <a:t> will be given 25 randomly generated questions and have 6 seconds per question to record their answer.</a:t>
            </a:r>
            <a:endParaRPr lang="en-US" sz="2000" dirty="0">
              <a:solidFill>
                <a:srgbClr val="000000"/>
              </a:solidFill>
              <a:latin typeface="Quicksand"/>
              <a:ea typeface="Quicksand"/>
              <a:cs typeface="Quicksand"/>
            </a:endParaRPr>
          </a:p>
          <a:p>
            <a:pPr marL="321310" lvl="1" indent="-160655" algn="l">
              <a:lnSpc>
                <a:spcPts val="3792"/>
              </a:lnSpc>
              <a:buFont typeface="Arial"/>
              <a:buChar char="•"/>
            </a:pPr>
            <a:r>
              <a:rPr lang="en-US" sz="2000">
                <a:solidFill>
                  <a:srgbClr val="000000"/>
                </a:solidFill>
                <a:latin typeface="Quicksand"/>
                <a:ea typeface="Quicksand"/>
                <a:cs typeface="Quicksand"/>
                <a:sym typeface="Quicksand"/>
              </a:rPr>
              <a:t>To help prepare for this, there will be a daily times table focus, Times Table Rock Star challenges and taught lessons. </a:t>
            </a:r>
            <a:endParaRPr lang="en-US" sz="2000">
              <a:solidFill>
                <a:srgbClr val="000000"/>
              </a:solidFill>
              <a:latin typeface="Quicksand"/>
              <a:ea typeface="Quicksand"/>
              <a:cs typeface="Quicksand"/>
            </a:endParaRPr>
          </a:p>
          <a:p>
            <a:pPr marL="321564" lvl="1" indent="-160782" algn="l">
              <a:lnSpc>
                <a:spcPts val="3792"/>
              </a:lnSpc>
              <a:buFont typeface="Arial"/>
              <a:buChar char="•"/>
            </a:pPr>
            <a:r>
              <a:rPr lang="en-US" sz="2000" dirty="0">
                <a:solidFill>
                  <a:srgbClr val="000000"/>
                </a:solidFill>
                <a:latin typeface="Quicksand"/>
                <a:ea typeface="Quicksand"/>
                <a:cs typeface="Quicksand"/>
                <a:sym typeface="Quicksand"/>
              </a:rPr>
              <a:t>Please  support at home as much as you can. </a:t>
            </a:r>
          </a:p>
          <a:p>
            <a:pPr marL="321564" lvl="1" indent="-160782" algn="l">
              <a:lnSpc>
                <a:spcPts val="3792"/>
              </a:lnSpc>
              <a:buFont typeface="Arial"/>
              <a:buChar char="•"/>
            </a:pPr>
            <a:endParaRPr lang="en-US" sz="2400" dirty="0">
              <a:solidFill>
                <a:srgbClr val="000000"/>
              </a:solidFill>
              <a:latin typeface="Quicksand"/>
              <a:ea typeface="Quicksand"/>
              <a:cs typeface="Quicksand"/>
              <a:sym typeface="Quicksand"/>
            </a:endParaRPr>
          </a:p>
        </p:txBody>
      </p:sp>
    </p:spTree>
  </p:cSld>
  <p:clrMapOvr>
    <a:masterClrMapping/>
  </p:clrMapOvr>
  <p:transition>
    <p:fad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8324"/>
            <a:ext cx="9753600" cy="7315200"/>
          </a:xfrm>
          <a:custGeom>
            <a:avLst/>
            <a:gdLst/>
            <a:ahLst/>
            <a:cxnLst/>
            <a:rect l="l" t="t" r="r" b="b"/>
            <a:pathLst>
              <a:path w="9753600" h="7315200">
                <a:moveTo>
                  <a:pt x="0" y="0"/>
                </a:moveTo>
                <a:lnTo>
                  <a:pt x="9753600" y="0"/>
                </a:lnTo>
                <a:lnTo>
                  <a:pt x="9753600" y="7315200"/>
                </a:lnTo>
                <a:lnTo>
                  <a:pt x="0" y="7315200"/>
                </a:lnTo>
                <a:lnTo>
                  <a:pt x="0" y="0"/>
                </a:lnTo>
                <a:close/>
              </a:path>
            </a:pathLst>
          </a:custGeom>
          <a:blipFill>
            <a:blip r:embed="rId2"/>
            <a:stretch>
              <a:fillRect l="-33545" r="-33545"/>
            </a:stretch>
          </a:blipFill>
        </p:spPr>
      </p:sp>
      <p:grpSp>
        <p:nvGrpSpPr>
          <p:cNvPr id="3" name="Group 3"/>
          <p:cNvGrpSpPr/>
          <p:nvPr/>
        </p:nvGrpSpPr>
        <p:grpSpPr>
          <a:xfrm>
            <a:off x="406400" y="44879"/>
            <a:ext cx="7680228" cy="1226957"/>
            <a:chOff x="-433493" y="-195097"/>
            <a:chExt cx="10240304" cy="1635942"/>
          </a:xfrm>
        </p:grpSpPr>
        <p:sp>
          <p:nvSpPr>
            <p:cNvPr id="4" name="Freeform 4"/>
            <p:cNvSpPr/>
            <p:nvPr/>
          </p:nvSpPr>
          <p:spPr>
            <a:xfrm>
              <a:off x="0" y="0"/>
              <a:ext cx="9806811" cy="1440845"/>
            </a:xfrm>
            <a:custGeom>
              <a:avLst/>
              <a:gdLst/>
              <a:ahLst/>
              <a:cxnLst/>
              <a:rect l="l" t="t" r="r" b="b"/>
              <a:pathLst>
                <a:path w="9806811" h="1440845">
                  <a:moveTo>
                    <a:pt x="0" y="0"/>
                  </a:moveTo>
                  <a:lnTo>
                    <a:pt x="9806811" y="0"/>
                  </a:lnTo>
                  <a:lnTo>
                    <a:pt x="9806811" y="1440845"/>
                  </a:lnTo>
                  <a:lnTo>
                    <a:pt x="0" y="1440845"/>
                  </a:lnTo>
                  <a:close/>
                </a:path>
              </a:pathLst>
            </a:custGeom>
            <a:solidFill>
              <a:srgbClr val="000000">
                <a:alpha val="0"/>
              </a:srgbClr>
            </a:solidFill>
          </p:spPr>
        </p:sp>
        <p:sp>
          <p:nvSpPr>
            <p:cNvPr id="5" name="TextBox 5"/>
            <p:cNvSpPr txBox="1"/>
            <p:nvPr/>
          </p:nvSpPr>
          <p:spPr>
            <a:xfrm>
              <a:off x="-433493" y="-195097"/>
              <a:ext cx="9806813" cy="1393224"/>
            </a:xfrm>
            <a:prstGeom prst="rect">
              <a:avLst/>
            </a:prstGeom>
          </p:spPr>
          <p:txBody>
            <a:bodyPr lIns="0" tIns="0" rIns="0" bIns="0" rtlCol="0" anchor="ctr"/>
            <a:lstStyle/>
            <a:p>
              <a:pPr marL="0" lvl="0" indent="0" algn="l">
                <a:lnSpc>
                  <a:spcPts val="4608"/>
                </a:lnSpc>
                <a:spcBef>
                  <a:spcPct val="0"/>
                </a:spcBef>
              </a:pPr>
              <a:r>
                <a:rPr lang="en-US" sz="4266" u="none" strike="noStrike" dirty="0">
                  <a:solidFill>
                    <a:srgbClr val="000000"/>
                  </a:solidFill>
                  <a:latin typeface="Beautiful"/>
                  <a:ea typeface="Beautiful"/>
                  <a:cs typeface="Beautiful"/>
                  <a:sym typeface="Beautiful"/>
                </a:rPr>
                <a:t>READING</a:t>
              </a:r>
            </a:p>
          </p:txBody>
        </p:sp>
      </p:grpSp>
      <p:sp>
        <p:nvSpPr>
          <p:cNvPr id="8" name="TextBox 6">
            <a:extLst>
              <a:ext uri="{FF2B5EF4-FFF2-40B4-BE49-F238E27FC236}">
                <a16:creationId xmlns:a16="http://schemas.microsoft.com/office/drawing/2014/main" id="{22C7F3E0-B312-468D-A774-0D86EFAC9710}"/>
              </a:ext>
            </a:extLst>
          </p:cNvPr>
          <p:cNvSpPr txBox="1"/>
          <p:nvPr/>
        </p:nvSpPr>
        <p:spPr>
          <a:xfrm>
            <a:off x="269706" y="927142"/>
            <a:ext cx="9052128" cy="6274795"/>
          </a:xfrm>
          <a:prstGeom prst="rect">
            <a:avLst/>
          </a:prstGeom>
        </p:spPr>
        <p:txBody>
          <a:bodyPr wrap="square" lIns="0" tIns="0" rIns="0" bIns="0" rtlCol="0" anchor="t">
            <a:spAutoFit/>
          </a:bodyPr>
          <a:lstStyle/>
          <a:p>
            <a:pPr marL="321564" lvl="1" indent="-160782" algn="l">
              <a:lnSpc>
                <a:spcPts val="3792"/>
              </a:lnSpc>
              <a:buFont typeface="Arial"/>
              <a:buChar char="•"/>
            </a:pPr>
            <a:r>
              <a:rPr lang="en-US" sz="2000" dirty="0">
                <a:solidFill>
                  <a:srgbClr val="000000"/>
                </a:solidFill>
                <a:latin typeface="Quicksand"/>
                <a:ea typeface="Quicksand"/>
                <a:cs typeface="Quicksand"/>
                <a:sym typeface="Quicksand"/>
              </a:rPr>
              <a:t>Children are encouraged to choose books from the library with more independence. </a:t>
            </a:r>
          </a:p>
          <a:p>
            <a:pPr marL="321564" lvl="1" indent="-160782" algn="l">
              <a:lnSpc>
                <a:spcPts val="3792"/>
              </a:lnSpc>
              <a:buFont typeface="Arial"/>
              <a:buChar char="•"/>
            </a:pPr>
            <a:r>
              <a:rPr lang="en-US" sz="2000" dirty="0">
                <a:solidFill>
                  <a:srgbClr val="000000"/>
                </a:solidFill>
                <a:latin typeface="Quicksand"/>
                <a:ea typeface="Quicksand"/>
                <a:cs typeface="Quicksand"/>
                <a:sym typeface="Quicksand"/>
              </a:rPr>
              <a:t>We will have weekly whole class library sessions, to support selection and explore different genres and texts.</a:t>
            </a:r>
          </a:p>
          <a:p>
            <a:pPr marL="321564" lvl="1" indent="-160782" algn="l">
              <a:lnSpc>
                <a:spcPts val="3792"/>
              </a:lnSpc>
              <a:buFont typeface="Arial"/>
              <a:buChar char="•"/>
            </a:pPr>
            <a:r>
              <a:rPr lang="en-US" sz="2000" dirty="0">
                <a:solidFill>
                  <a:srgbClr val="000000"/>
                </a:solidFill>
                <a:latin typeface="Quicksand"/>
                <a:ea typeface="Quicksand"/>
                <a:cs typeface="Quicksand"/>
                <a:sym typeface="Quicksand"/>
              </a:rPr>
              <a:t>Children will be heard by the class teacher once a half term.</a:t>
            </a:r>
          </a:p>
          <a:p>
            <a:pPr marL="321310" lvl="1" indent="-160655" algn="l">
              <a:lnSpc>
                <a:spcPts val="3792"/>
              </a:lnSpc>
              <a:buFont typeface="Arial"/>
              <a:buChar char="•"/>
            </a:pPr>
            <a:r>
              <a:rPr lang="en-US" sz="2000" dirty="0">
                <a:solidFill>
                  <a:srgbClr val="000000"/>
                </a:solidFill>
                <a:latin typeface="Quicksand"/>
                <a:ea typeface="Quicksand"/>
                <a:cs typeface="Quicksand"/>
                <a:sym typeface="Quicksand"/>
              </a:rPr>
              <a:t>Reading for pleasure is so important and a continued focus throughout </a:t>
            </a:r>
            <a:r>
              <a:rPr lang="en-US" sz="2000">
                <a:solidFill>
                  <a:srgbClr val="000000"/>
                </a:solidFill>
                <a:latin typeface="Quicksand"/>
                <a:ea typeface="Quicksand"/>
                <a:cs typeface="Quicksand"/>
                <a:sym typeface="Quicksand"/>
              </a:rPr>
              <a:t>the school. Please continue to </a:t>
            </a:r>
            <a:r>
              <a:rPr lang="en-US" sz="2000" err="1">
                <a:solidFill>
                  <a:srgbClr val="000000"/>
                </a:solidFill>
                <a:latin typeface="Quicksand"/>
                <a:ea typeface="Quicksand"/>
                <a:cs typeface="Quicksand"/>
                <a:sym typeface="Quicksand"/>
              </a:rPr>
              <a:t>prioritise</a:t>
            </a:r>
            <a:r>
              <a:rPr lang="en-US" sz="2000">
                <a:solidFill>
                  <a:srgbClr val="000000"/>
                </a:solidFill>
                <a:latin typeface="Quicksand"/>
                <a:ea typeface="Quicksand"/>
                <a:cs typeface="Quicksand"/>
                <a:sym typeface="Quicksand"/>
              </a:rPr>
              <a:t> reading with your children daily.</a:t>
            </a:r>
            <a:endParaRPr lang="en-US" sz="2000">
              <a:solidFill>
                <a:srgbClr val="000000"/>
              </a:solidFill>
              <a:latin typeface="Quicksand"/>
              <a:ea typeface="Quicksand"/>
              <a:cs typeface="Quicksand"/>
            </a:endParaRPr>
          </a:p>
          <a:p>
            <a:pPr marL="160782" lvl="1" algn="l">
              <a:lnSpc>
                <a:spcPts val="3792"/>
              </a:lnSpc>
            </a:pPr>
            <a:r>
              <a:rPr lang="en-US" sz="2000" b="1" u="sng" dirty="0">
                <a:solidFill>
                  <a:srgbClr val="000000"/>
                </a:solidFill>
                <a:latin typeface="Quicksand"/>
                <a:ea typeface="Quicksand"/>
                <a:cs typeface="Quicksand"/>
                <a:sym typeface="Quicksand"/>
              </a:rPr>
              <a:t>Suggestions for comprehension questions: </a:t>
            </a:r>
          </a:p>
          <a:p>
            <a:pPr marL="321564" lvl="1" indent="-160782" algn="l">
              <a:lnSpc>
                <a:spcPts val="3792"/>
              </a:lnSpc>
              <a:buFont typeface="Arial"/>
              <a:buChar char="•"/>
            </a:pPr>
            <a:r>
              <a:rPr lang="en-US" sz="2000" dirty="0">
                <a:solidFill>
                  <a:srgbClr val="000000"/>
                </a:solidFill>
                <a:latin typeface="Quicksand"/>
                <a:ea typeface="Quicksand"/>
                <a:cs typeface="Quicksand"/>
                <a:sym typeface="Quicksand"/>
              </a:rPr>
              <a:t>How does the character feel?</a:t>
            </a:r>
          </a:p>
          <a:p>
            <a:pPr marL="321564" lvl="1" indent="-160782" algn="l">
              <a:lnSpc>
                <a:spcPts val="3792"/>
              </a:lnSpc>
              <a:buFont typeface="Arial"/>
              <a:buChar char="•"/>
            </a:pPr>
            <a:r>
              <a:rPr lang="en-US" sz="2000" dirty="0">
                <a:solidFill>
                  <a:srgbClr val="000000"/>
                </a:solidFill>
                <a:latin typeface="Quicksand"/>
                <a:ea typeface="Quicksand"/>
                <a:cs typeface="Quicksand"/>
                <a:sym typeface="Quicksand"/>
              </a:rPr>
              <a:t>What proof supports your idea?</a:t>
            </a:r>
          </a:p>
          <a:p>
            <a:pPr marL="321564" lvl="1" indent="-160782" algn="l">
              <a:lnSpc>
                <a:spcPts val="3792"/>
              </a:lnSpc>
              <a:buFont typeface="Arial"/>
              <a:buChar char="•"/>
            </a:pPr>
            <a:r>
              <a:rPr lang="en-US" sz="2000" dirty="0">
                <a:solidFill>
                  <a:srgbClr val="000000"/>
                </a:solidFill>
                <a:latin typeface="Quicksand"/>
                <a:ea typeface="Quicksand"/>
                <a:cs typeface="Quicksand"/>
                <a:sym typeface="Quicksand"/>
              </a:rPr>
              <a:t>Can you predict what will happen next?</a:t>
            </a:r>
          </a:p>
          <a:p>
            <a:pPr marL="321564" lvl="1" indent="-160782" algn="l">
              <a:lnSpc>
                <a:spcPts val="3792"/>
              </a:lnSpc>
              <a:buFont typeface="Arial"/>
              <a:buChar char="•"/>
            </a:pPr>
            <a:r>
              <a:rPr lang="en-US" sz="2000" dirty="0">
                <a:solidFill>
                  <a:srgbClr val="000000"/>
                </a:solidFill>
                <a:latin typeface="Quicksand"/>
                <a:ea typeface="Quicksand"/>
                <a:cs typeface="Quicksand"/>
                <a:sym typeface="Quicksand"/>
              </a:rPr>
              <a:t>How does this compare with another book you have read?</a:t>
            </a:r>
          </a:p>
          <a:p>
            <a:pPr marL="321564" lvl="1" indent="-160782" algn="l">
              <a:lnSpc>
                <a:spcPts val="3792"/>
              </a:lnSpc>
              <a:buFont typeface="Arial"/>
              <a:buChar char="•"/>
            </a:pPr>
            <a:r>
              <a:rPr lang="en-US" sz="2000" dirty="0">
                <a:solidFill>
                  <a:srgbClr val="000000"/>
                </a:solidFill>
                <a:latin typeface="Quicksand"/>
                <a:ea typeface="Quicksand"/>
                <a:cs typeface="Quicksand"/>
                <a:sym typeface="Quicksand"/>
              </a:rPr>
              <a:t>What does this word mean?</a:t>
            </a:r>
            <a:endParaRPr lang="en-US" sz="2400" dirty="0">
              <a:solidFill>
                <a:srgbClr val="000000"/>
              </a:solidFill>
              <a:latin typeface="Quicksand"/>
              <a:ea typeface="Quicksand"/>
              <a:cs typeface="Quicksand"/>
              <a:sym typeface="Quicksand"/>
            </a:endParaRPr>
          </a:p>
        </p:txBody>
      </p:sp>
    </p:spTree>
  </p:cSld>
  <p:clrMapOvr>
    <a:masterClrMapping/>
  </p:clrMapOvr>
  <p:transition>
    <p:fad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9753600" cy="7315200"/>
          </a:xfrm>
          <a:custGeom>
            <a:avLst/>
            <a:gdLst/>
            <a:ahLst/>
            <a:cxnLst/>
            <a:rect l="l" t="t" r="r" b="b"/>
            <a:pathLst>
              <a:path w="9753600" h="7315200">
                <a:moveTo>
                  <a:pt x="0" y="0"/>
                </a:moveTo>
                <a:lnTo>
                  <a:pt x="9753600" y="0"/>
                </a:lnTo>
                <a:lnTo>
                  <a:pt x="9753600" y="7315200"/>
                </a:lnTo>
                <a:lnTo>
                  <a:pt x="0" y="7315200"/>
                </a:lnTo>
                <a:lnTo>
                  <a:pt x="0" y="0"/>
                </a:lnTo>
                <a:close/>
              </a:path>
            </a:pathLst>
          </a:custGeom>
          <a:blipFill>
            <a:blip r:embed="rId2"/>
            <a:stretch>
              <a:fillRect l="-33545" r="-33545"/>
            </a:stretch>
          </a:blipFill>
        </p:spPr>
      </p:sp>
      <p:sp>
        <p:nvSpPr>
          <p:cNvPr id="3" name="TextBox 3"/>
          <p:cNvSpPr txBox="1"/>
          <p:nvPr/>
        </p:nvSpPr>
        <p:spPr>
          <a:xfrm>
            <a:off x="568957" y="500377"/>
            <a:ext cx="8707123" cy="4193456"/>
          </a:xfrm>
          <a:prstGeom prst="rect">
            <a:avLst/>
          </a:prstGeom>
        </p:spPr>
        <p:txBody>
          <a:bodyPr wrap="square" lIns="0" tIns="0" rIns="0" bIns="0" rtlCol="0" anchor="t">
            <a:spAutoFit/>
          </a:bodyPr>
          <a:lstStyle/>
          <a:p>
            <a:pPr algn="l">
              <a:lnSpc>
                <a:spcPts val="5120"/>
              </a:lnSpc>
            </a:pPr>
            <a:r>
              <a:rPr lang="en-US" sz="4266" dirty="0">
                <a:solidFill>
                  <a:srgbClr val="000000"/>
                </a:solidFill>
                <a:latin typeface="Beautiful"/>
                <a:ea typeface="Beautiful"/>
                <a:cs typeface="Beautiful"/>
                <a:sym typeface="Beautiful"/>
              </a:rPr>
              <a:t>OUR THEMES</a:t>
            </a:r>
          </a:p>
          <a:p>
            <a:pPr algn="l">
              <a:lnSpc>
                <a:spcPts val="4608"/>
              </a:lnSpc>
            </a:pPr>
            <a:endParaRPr lang="en-US" sz="4266" dirty="0">
              <a:solidFill>
                <a:srgbClr val="000000"/>
              </a:solidFill>
              <a:latin typeface="Beautiful"/>
              <a:ea typeface="Beautiful"/>
              <a:cs typeface="Beautiful"/>
              <a:sym typeface="Beautiful"/>
            </a:endParaRPr>
          </a:p>
          <a:p>
            <a:pPr algn="l">
              <a:lnSpc>
                <a:spcPts val="4608"/>
              </a:lnSpc>
            </a:pPr>
            <a:r>
              <a:rPr lang="en-US" sz="3840" dirty="0">
                <a:solidFill>
                  <a:srgbClr val="000000"/>
                </a:solidFill>
                <a:latin typeface="Beauty Salon Sans"/>
                <a:ea typeface="Beauty Salon Sans"/>
                <a:cs typeface="Beauty Salon Sans"/>
                <a:sym typeface="Beauty Salon Sans"/>
              </a:rPr>
              <a:t>Autumn – Rotten Romans and Crazy celts</a:t>
            </a:r>
          </a:p>
          <a:p>
            <a:pPr algn="l">
              <a:lnSpc>
                <a:spcPts val="4608"/>
              </a:lnSpc>
            </a:pPr>
            <a:endParaRPr lang="en-US" sz="3840" dirty="0">
              <a:solidFill>
                <a:srgbClr val="000000"/>
              </a:solidFill>
              <a:latin typeface="Beauty Salon Sans"/>
              <a:ea typeface="Beauty Salon Sans"/>
              <a:cs typeface="Beauty Salon Sans"/>
              <a:sym typeface="Beauty Salon Sans"/>
            </a:endParaRPr>
          </a:p>
          <a:p>
            <a:pPr algn="l">
              <a:lnSpc>
                <a:spcPts val="4608"/>
              </a:lnSpc>
            </a:pPr>
            <a:r>
              <a:rPr lang="en-US" sz="3840" dirty="0">
                <a:solidFill>
                  <a:srgbClr val="000000"/>
                </a:solidFill>
                <a:latin typeface="Beauty Salon Sans"/>
                <a:ea typeface="Beauty Salon Sans"/>
                <a:cs typeface="Beauty Salon Sans"/>
                <a:sym typeface="Beauty Salon Sans"/>
              </a:rPr>
              <a:t>Spring – Mysteries of the Anglo-Saxons</a:t>
            </a:r>
          </a:p>
          <a:p>
            <a:pPr algn="l">
              <a:lnSpc>
                <a:spcPts val="4608"/>
              </a:lnSpc>
            </a:pPr>
            <a:endParaRPr lang="en-US" sz="3840" dirty="0">
              <a:solidFill>
                <a:srgbClr val="000000"/>
              </a:solidFill>
              <a:latin typeface="Beauty Salon Sans"/>
              <a:ea typeface="Beauty Salon Sans"/>
              <a:cs typeface="Beauty Salon Sans"/>
              <a:sym typeface="Beauty Salon Sans"/>
            </a:endParaRPr>
          </a:p>
          <a:p>
            <a:pPr algn="l">
              <a:lnSpc>
                <a:spcPts val="4608"/>
              </a:lnSpc>
            </a:pPr>
            <a:r>
              <a:rPr lang="en-US" sz="3840" dirty="0">
                <a:solidFill>
                  <a:srgbClr val="000000"/>
                </a:solidFill>
                <a:latin typeface="Beauty Salon Sans"/>
                <a:ea typeface="Beauty Salon Sans"/>
                <a:cs typeface="Beauty Salon Sans"/>
                <a:sym typeface="Beauty Salon Sans"/>
              </a:rPr>
              <a:t>Summer – West Bergholt and beyond</a:t>
            </a:r>
          </a:p>
        </p:txBody>
      </p:sp>
    </p:spTree>
  </p:cSld>
  <p:clrMapOvr>
    <a:masterClrMapping/>
  </p:clrMapOvr>
  <p:transition>
    <p:fad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9753600" cy="7315200"/>
          </a:xfrm>
          <a:custGeom>
            <a:avLst/>
            <a:gdLst/>
            <a:ahLst/>
            <a:cxnLst/>
            <a:rect l="l" t="t" r="r" b="b"/>
            <a:pathLst>
              <a:path w="9753600" h="7315200">
                <a:moveTo>
                  <a:pt x="0" y="0"/>
                </a:moveTo>
                <a:lnTo>
                  <a:pt x="9753600" y="0"/>
                </a:lnTo>
                <a:lnTo>
                  <a:pt x="9753600" y="7315200"/>
                </a:lnTo>
                <a:lnTo>
                  <a:pt x="0" y="7315200"/>
                </a:lnTo>
                <a:lnTo>
                  <a:pt x="0" y="0"/>
                </a:lnTo>
                <a:close/>
              </a:path>
            </a:pathLst>
          </a:custGeom>
          <a:blipFill>
            <a:blip r:embed="rId2"/>
            <a:stretch>
              <a:fillRect l="-33545" r="-33545"/>
            </a:stretch>
          </a:blipFill>
        </p:spPr>
      </p:sp>
      <p:sp>
        <p:nvSpPr>
          <p:cNvPr id="3" name="TextBox 3"/>
          <p:cNvSpPr txBox="1"/>
          <p:nvPr/>
        </p:nvSpPr>
        <p:spPr>
          <a:xfrm>
            <a:off x="341972" y="266700"/>
            <a:ext cx="9096668" cy="5118837"/>
          </a:xfrm>
          <a:prstGeom prst="rect">
            <a:avLst/>
          </a:prstGeom>
        </p:spPr>
        <p:txBody>
          <a:bodyPr wrap="square" lIns="0" tIns="0" rIns="0" bIns="0" rtlCol="0" anchor="t">
            <a:spAutoFit/>
          </a:bodyPr>
          <a:lstStyle/>
          <a:p>
            <a:pPr algn="l">
              <a:lnSpc>
                <a:spcPts val="5120"/>
              </a:lnSpc>
            </a:pPr>
            <a:r>
              <a:rPr lang="en-US" sz="4266" dirty="0">
                <a:solidFill>
                  <a:srgbClr val="000000"/>
                </a:solidFill>
                <a:latin typeface="Beautiful"/>
                <a:ea typeface="Beautiful"/>
                <a:cs typeface="Beautiful"/>
                <a:sym typeface="Beautiful"/>
              </a:rPr>
              <a:t>TRIPS AND VISITORS</a:t>
            </a:r>
          </a:p>
          <a:p>
            <a:pPr algn="l">
              <a:lnSpc>
                <a:spcPts val="3455"/>
              </a:lnSpc>
            </a:pPr>
            <a:endParaRPr lang="en-US" sz="4266" dirty="0">
              <a:solidFill>
                <a:srgbClr val="000000"/>
              </a:solidFill>
              <a:latin typeface="Beautiful"/>
              <a:ea typeface="Beautiful"/>
              <a:cs typeface="Beautiful"/>
              <a:sym typeface="Beautiful"/>
            </a:endParaRPr>
          </a:p>
          <a:p>
            <a:pPr algn="l">
              <a:lnSpc>
                <a:spcPts val="3455"/>
              </a:lnSpc>
            </a:pPr>
            <a:r>
              <a:rPr lang="en-US" sz="2879" u="sng" dirty="0">
                <a:solidFill>
                  <a:srgbClr val="000000"/>
                </a:solidFill>
                <a:latin typeface="Beauty Salon Sans"/>
                <a:ea typeface="Beauty Salon Sans"/>
                <a:cs typeface="Beauty Salon Sans"/>
                <a:sym typeface="Beauty Salon Sans"/>
              </a:rPr>
              <a:t>Autumn</a:t>
            </a:r>
          </a:p>
          <a:p>
            <a:pPr algn="l">
              <a:lnSpc>
                <a:spcPts val="3455"/>
              </a:lnSpc>
            </a:pPr>
            <a:r>
              <a:rPr lang="en-US" sz="2879" dirty="0">
                <a:solidFill>
                  <a:srgbClr val="000000"/>
                </a:solidFill>
                <a:latin typeface="Quicksand"/>
                <a:ea typeface="Quicksand"/>
                <a:cs typeface="Quicksand"/>
                <a:sym typeface="Quicksand"/>
              </a:rPr>
              <a:t>Trip: Colchester Castle Visit. Approx. £15</a:t>
            </a:r>
          </a:p>
          <a:p>
            <a:pPr algn="l">
              <a:lnSpc>
                <a:spcPts val="3455"/>
              </a:lnSpc>
            </a:pPr>
            <a:endParaRPr lang="en-US" sz="2879" dirty="0">
              <a:solidFill>
                <a:srgbClr val="000000"/>
              </a:solidFill>
              <a:latin typeface="Quicksand"/>
              <a:ea typeface="Quicksand"/>
              <a:cs typeface="Quicksand"/>
              <a:sym typeface="Quicksand"/>
            </a:endParaRPr>
          </a:p>
          <a:p>
            <a:pPr>
              <a:lnSpc>
                <a:spcPts val="3455"/>
              </a:lnSpc>
            </a:pPr>
            <a:r>
              <a:rPr lang="en-US" sz="2879" u="sng" dirty="0">
                <a:solidFill>
                  <a:srgbClr val="000000"/>
                </a:solidFill>
                <a:latin typeface="Beauty Salon Sans"/>
                <a:ea typeface="Beauty Salon Sans"/>
                <a:cs typeface="Beauty Salon Sans"/>
                <a:sym typeface="Beauty Salon Sans"/>
              </a:rPr>
              <a:t>Spring</a:t>
            </a:r>
          </a:p>
          <a:p>
            <a:pPr algn="l">
              <a:lnSpc>
                <a:spcPts val="3455"/>
              </a:lnSpc>
            </a:pPr>
            <a:r>
              <a:rPr lang="en-US" sz="2879" dirty="0">
                <a:solidFill>
                  <a:srgbClr val="000000"/>
                </a:solidFill>
                <a:latin typeface="Quicksand"/>
                <a:ea typeface="Quicksand"/>
                <a:cs typeface="Quicksand"/>
                <a:sym typeface="Quicksand"/>
              </a:rPr>
              <a:t>Local visit around West Bergholt</a:t>
            </a:r>
          </a:p>
          <a:p>
            <a:pPr algn="l">
              <a:lnSpc>
                <a:spcPts val="3455"/>
              </a:lnSpc>
            </a:pPr>
            <a:endParaRPr lang="en-US" sz="2879" dirty="0">
              <a:solidFill>
                <a:srgbClr val="000000"/>
              </a:solidFill>
              <a:latin typeface="Quicksand"/>
              <a:ea typeface="Quicksand"/>
              <a:cs typeface="Quicksand"/>
              <a:sym typeface="Quicksand"/>
            </a:endParaRPr>
          </a:p>
          <a:p>
            <a:pPr>
              <a:lnSpc>
                <a:spcPts val="3455"/>
              </a:lnSpc>
            </a:pPr>
            <a:r>
              <a:rPr lang="en-US" sz="2879" u="sng" dirty="0">
                <a:solidFill>
                  <a:srgbClr val="000000"/>
                </a:solidFill>
                <a:latin typeface="Beauty Salon Sans"/>
                <a:ea typeface="Beauty Salon Sans"/>
                <a:cs typeface="Beauty Salon Sans"/>
                <a:sym typeface="Beauty Salon Sans"/>
              </a:rPr>
              <a:t>Summer</a:t>
            </a:r>
          </a:p>
          <a:p>
            <a:pPr>
              <a:lnSpc>
                <a:spcPts val="3455"/>
              </a:lnSpc>
            </a:pPr>
            <a:r>
              <a:rPr lang="en-US" sz="2879" dirty="0">
                <a:solidFill>
                  <a:srgbClr val="000000"/>
                </a:solidFill>
                <a:latin typeface="Quicksand"/>
                <a:ea typeface="Quicksand"/>
                <a:cs typeface="Quicksand"/>
                <a:sym typeface="Quicksand"/>
              </a:rPr>
              <a:t>Trip: Bluebell Woods</a:t>
            </a:r>
          </a:p>
          <a:p>
            <a:pPr>
              <a:lnSpc>
                <a:spcPts val="3455"/>
              </a:lnSpc>
            </a:pPr>
            <a:r>
              <a:rPr lang="en-US" sz="2879" dirty="0">
                <a:solidFill>
                  <a:srgbClr val="000000"/>
                </a:solidFill>
                <a:latin typeface="Quicksand"/>
                <a:ea typeface="Quicksand"/>
                <a:cs typeface="Quicksand"/>
                <a:sym typeface="Quicksand"/>
              </a:rPr>
              <a:t>Trip: </a:t>
            </a:r>
            <a:r>
              <a:rPr lang="en-US" sz="2879" dirty="0" err="1">
                <a:solidFill>
                  <a:srgbClr val="000000"/>
                </a:solidFill>
                <a:latin typeface="Quicksand"/>
                <a:ea typeface="Quicksand"/>
                <a:cs typeface="Quicksand"/>
                <a:sym typeface="Quicksand"/>
              </a:rPr>
              <a:t>Mersea</a:t>
            </a:r>
            <a:r>
              <a:rPr lang="en-US" sz="2879" dirty="0">
                <a:solidFill>
                  <a:srgbClr val="000000"/>
                </a:solidFill>
                <a:latin typeface="Quicksand"/>
                <a:ea typeface="Quicksand"/>
                <a:cs typeface="Quicksand"/>
                <a:sym typeface="Quicksand"/>
              </a:rPr>
              <a:t> Outdoor Adventure day trip. Approx. £70</a:t>
            </a:r>
          </a:p>
        </p:txBody>
      </p:sp>
    </p:spTree>
  </p:cSld>
  <p:clrMapOvr>
    <a:masterClrMapping/>
  </p:clrMapOvr>
  <p:transition>
    <p:fad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9753600" cy="7315200"/>
          </a:xfrm>
          <a:custGeom>
            <a:avLst/>
            <a:gdLst/>
            <a:ahLst/>
            <a:cxnLst/>
            <a:rect l="l" t="t" r="r" b="b"/>
            <a:pathLst>
              <a:path w="9753600" h="7315200">
                <a:moveTo>
                  <a:pt x="0" y="0"/>
                </a:moveTo>
                <a:lnTo>
                  <a:pt x="9753600" y="0"/>
                </a:lnTo>
                <a:lnTo>
                  <a:pt x="9753600" y="7315200"/>
                </a:lnTo>
                <a:lnTo>
                  <a:pt x="0" y="7315200"/>
                </a:lnTo>
                <a:lnTo>
                  <a:pt x="0" y="0"/>
                </a:lnTo>
                <a:close/>
              </a:path>
            </a:pathLst>
          </a:custGeom>
          <a:blipFill>
            <a:blip r:embed="rId2"/>
            <a:stretch>
              <a:fillRect l="-33545" r="-33545"/>
            </a:stretch>
          </a:blipFill>
        </p:spPr>
      </p:sp>
      <p:grpSp>
        <p:nvGrpSpPr>
          <p:cNvPr id="3" name="Group 3"/>
          <p:cNvGrpSpPr/>
          <p:nvPr/>
        </p:nvGrpSpPr>
        <p:grpSpPr>
          <a:xfrm>
            <a:off x="243840" y="45196"/>
            <a:ext cx="7355110" cy="1093852"/>
            <a:chOff x="0" y="0"/>
            <a:chExt cx="9806813" cy="1458469"/>
          </a:xfrm>
        </p:grpSpPr>
        <p:sp>
          <p:nvSpPr>
            <p:cNvPr id="4" name="Freeform 4"/>
            <p:cNvSpPr/>
            <p:nvPr/>
          </p:nvSpPr>
          <p:spPr>
            <a:xfrm>
              <a:off x="0" y="0"/>
              <a:ext cx="9806811" cy="1458470"/>
            </a:xfrm>
            <a:custGeom>
              <a:avLst/>
              <a:gdLst/>
              <a:ahLst/>
              <a:cxnLst/>
              <a:rect l="l" t="t" r="r" b="b"/>
              <a:pathLst>
                <a:path w="9806811" h="1458470">
                  <a:moveTo>
                    <a:pt x="0" y="0"/>
                  </a:moveTo>
                  <a:lnTo>
                    <a:pt x="9806811" y="0"/>
                  </a:lnTo>
                  <a:lnTo>
                    <a:pt x="9806811" y="1458470"/>
                  </a:lnTo>
                  <a:lnTo>
                    <a:pt x="0" y="1458470"/>
                  </a:lnTo>
                  <a:close/>
                </a:path>
              </a:pathLst>
            </a:custGeom>
            <a:blipFill>
              <a:blip r:embed="rId3">
                <a:alphaModFix amt="0"/>
              </a:blip>
              <a:stretch>
                <a:fillRect t="-81018" b="-81018"/>
              </a:stretch>
            </a:blipFill>
          </p:spPr>
        </p:sp>
        <p:sp>
          <p:nvSpPr>
            <p:cNvPr id="5" name="TextBox 5"/>
            <p:cNvSpPr txBox="1"/>
            <p:nvPr/>
          </p:nvSpPr>
          <p:spPr>
            <a:xfrm>
              <a:off x="0" y="47625"/>
              <a:ext cx="9806813" cy="1410844"/>
            </a:xfrm>
            <a:prstGeom prst="rect">
              <a:avLst/>
            </a:prstGeom>
          </p:spPr>
          <p:txBody>
            <a:bodyPr lIns="0" tIns="0" rIns="0" bIns="0" rtlCol="0" anchor="ctr"/>
            <a:lstStyle/>
            <a:p>
              <a:pPr marL="0" lvl="0" indent="0" algn="l">
                <a:lnSpc>
                  <a:spcPts val="4608"/>
                </a:lnSpc>
                <a:spcBef>
                  <a:spcPct val="0"/>
                </a:spcBef>
              </a:pPr>
              <a:r>
                <a:rPr lang="en-US" sz="4266" u="none" strike="noStrike">
                  <a:solidFill>
                    <a:srgbClr val="000000"/>
                  </a:solidFill>
                  <a:latin typeface="Beautiful"/>
                  <a:ea typeface="Beautiful"/>
                  <a:cs typeface="Beautiful"/>
                  <a:sym typeface="Beautiful"/>
                </a:rPr>
                <a:t>HOME LEARNING</a:t>
              </a:r>
            </a:p>
          </p:txBody>
        </p:sp>
      </p:grpSp>
      <p:sp>
        <p:nvSpPr>
          <p:cNvPr id="6" name="TextBox 6"/>
          <p:cNvSpPr txBox="1"/>
          <p:nvPr/>
        </p:nvSpPr>
        <p:spPr>
          <a:xfrm>
            <a:off x="497418" y="1008125"/>
            <a:ext cx="8758765" cy="5559342"/>
          </a:xfrm>
          <a:prstGeom prst="rect">
            <a:avLst/>
          </a:prstGeom>
        </p:spPr>
        <p:txBody>
          <a:bodyPr lIns="0" tIns="0" rIns="0" bIns="0" rtlCol="0" anchor="t">
            <a:spAutoFit/>
          </a:bodyPr>
          <a:lstStyle/>
          <a:p>
            <a:pPr algn="l">
              <a:lnSpc>
                <a:spcPts val="2879"/>
              </a:lnSpc>
            </a:pPr>
            <a:r>
              <a:rPr lang="en-US" sz="2400" dirty="0">
                <a:solidFill>
                  <a:srgbClr val="000000"/>
                </a:solidFill>
                <a:latin typeface="Quicksand"/>
                <a:ea typeface="Quicksand"/>
                <a:cs typeface="Quicksand"/>
                <a:sym typeface="Quicksand"/>
              </a:rPr>
              <a:t>Reading – Regular reading to an adult at home.</a:t>
            </a:r>
          </a:p>
          <a:p>
            <a:pPr algn="l">
              <a:lnSpc>
                <a:spcPts val="2879"/>
              </a:lnSpc>
            </a:pPr>
            <a:endParaRPr lang="en-US" sz="2400" dirty="0">
              <a:solidFill>
                <a:srgbClr val="000000"/>
              </a:solidFill>
              <a:latin typeface="Quicksand"/>
              <a:ea typeface="Quicksand"/>
              <a:cs typeface="Quicksand"/>
              <a:sym typeface="Quicksand"/>
            </a:endParaRPr>
          </a:p>
          <a:p>
            <a:pPr algn="l">
              <a:lnSpc>
                <a:spcPts val="2879"/>
              </a:lnSpc>
            </a:pPr>
            <a:r>
              <a:rPr lang="en-US" sz="2400" dirty="0">
                <a:solidFill>
                  <a:srgbClr val="000000"/>
                </a:solidFill>
                <a:latin typeface="Quicksand"/>
                <a:ea typeface="Quicksand"/>
                <a:cs typeface="Quicksand"/>
                <a:sym typeface="Quicksand"/>
              </a:rPr>
              <a:t>Spelling – We will send home some optional activities linked to the spelling of the tricky words and common exception words. There is no obligation to complete all of these, but any support you can provide with the learning of these words will be gratefully received.</a:t>
            </a:r>
          </a:p>
          <a:p>
            <a:pPr algn="l">
              <a:lnSpc>
                <a:spcPts val="2879"/>
              </a:lnSpc>
            </a:pPr>
            <a:endParaRPr lang="en-US" sz="2400" dirty="0">
              <a:solidFill>
                <a:srgbClr val="000000"/>
              </a:solidFill>
              <a:latin typeface="Quicksand"/>
              <a:ea typeface="Quicksand"/>
              <a:cs typeface="Quicksand"/>
              <a:sym typeface="Quicksand"/>
            </a:endParaRPr>
          </a:p>
          <a:p>
            <a:pPr algn="l">
              <a:lnSpc>
                <a:spcPts val="2879"/>
              </a:lnSpc>
            </a:pPr>
            <a:r>
              <a:rPr lang="en-US" sz="2400" err="1">
                <a:solidFill>
                  <a:srgbClr val="000000"/>
                </a:solidFill>
                <a:latin typeface="Quicksand"/>
                <a:ea typeface="Quicksand"/>
                <a:cs typeface="Quicksand"/>
                <a:sym typeface="Quicksand"/>
              </a:rPr>
              <a:t>Maths</a:t>
            </a:r>
            <a:r>
              <a:rPr lang="en-US" sz="2400">
                <a:solidFill>
                  <a:srgbClr val="000000"/>
                </a:solidFill>
                <a:latin typeface="Quicksand"/>
                <a:ea typeface="Quicksand"/>
                <a:cs typeface="Quicksand"/>
                <a:sym typeface="Quicksand"/>
              </a:rPr>
              <a:t> – We will send home a login for Times Table Rockstars </a:t>
            </a:r>
            <a:r>
              <a:rPr lang="en-US" sz="2400" dirty="0">
                <a:solidFill>
                  <a:srgbClr val="000000"/>
                </a:solidFill>
                <a:latin typeface="Quicksand"/>
                <a:ea typeface="Quicksand"/>
                <a:cs typeface="Quicksand"/>
                <a:sym typeface="Quicksand"/>
              </a:rPr>
              <a:t>and Purple Mash. Both of these websites have lots of fun activities for your child to complete.</a:t>
            </a:r>
          </a:p>
          <a:p>
            <a:pPr algn="l">
              <a:lnSpc>
                <a:spcPts val="2879"/>
              </a:lnSpc>
            </a:pPr>
            <a:endParaRPr lang="en-US" sz="2400" dirty="0">
              <a:solidFill>
                <a:srgbClr val="000000"/>
              </a:solidFill>
              <a:latin typeface="Quicksand"/>
              <a:ea typeface="Quicksand"/>
              <a:cs typeface="Quicksand"/>
              <a:sym typeface="Quicksand"/>
            </a:endParaRPr>
          </a:p>
          <a:p>
            <a:pPr algn="l">
              <a:lnSpc>
                <a:spcPts val="2879"/>
              </a:lnSpc>
            </a:pPr>
            <a:r>
              <a:rPr lang="en-US" sz="2400" dirty="0">
                <a:solidFill>
                  <a:srgbClr val="000000"/>
                </a:solidFill>
                <a:latin typeface="Quicksand"/>
                <a:ea typeface="Quicksand"/>
                <a:cs typeface="Quicksand"/>
                <a:sym typeface="Quicksand"/>
              </a:rPr>
              <a:t>Theme – There will be optional half termly learning challenges linked to the subjects we are teaching in school. These can be shared on Class Dojo.</a:t>
            </a:r>
          </a:p>
        </p:txBody>
      </p:sp>
    </p:spTree>
  </p:cSld>
  <p:clrMapOvr>
    <a:masterClrMapping/>
  </p:clrMapOvr>
  <p:transition>
    <p:fad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9753600" cy="7315200"/>
          </a:xfrm>
          <a:custGeom>
            <a:avLst/>
            <a:gdLst/>
            <a:ahLst/>
            <a:cxnLst/>
            <a:rect l="l" t="t" r="r" b="b"/>
            <a:pathLst>
              <a:path w="9753600" h="7315200">
                <a:moveTo>
                  <a:pt x="0" y="0"/>
                </a:moveTo>
                <a:lnTo>
                  <a:pt x="9753600" y="0"/>
                </a:lnTo>
                <a:lnTo>
                  <a:pt x="9753600" y="7315200"/>
                </a:lnTo>
                <a:lnTo>
                  <a:pt x="0" y="7315200"/>
                </a:lnTo>
                <a:lnTo>
                  <a:pt x="0" y="0"/>
                </a:lnTo>
                <a:close/>
              </a:path>
            </a:pathLst>
          </a:custGeom>
          <a:blipFill>
            <a:blip r:embed="rId2"/>
            <a:stretch>
              <a:fillRect l="-33545" r="-33545"/>
            </a:stretch>
          </a:blipFill>
        </p:spPr>
      </p:sp>
      <p:grpSp>
        <p:nvGrpSpPr>
          <p:cNvPr id="3" name="Group 3"/>
          <p:cNvGrpSpPr/>
          <p:nvPr/>
        </p:nvGrpSpPr>
        <p:grpSpPr>
          <a:xfrm>
            <a:off x="721490" y="1869443"/>
            <a:ext cx="3334102" cy="4709360"/>
            <a:chOff x="0" y="0"/>
            <a:chExt cx="4445470" cy="6279147"/>
          </a:xfrm>
        </p:grpSpPr>
        <p:sp>
          <p:nvSpPr>
            <p:cNvPr id="4" name="Freeform 4"/>
            <p:cNvSpPr/>
            <p:nvPr/>
          </p:nvSpPr>
          <p:spPr>
            <a:xfrm>
              <a:off x="0" y="0"/>
              <a:ext cx="4445508" cy="6279134"/>
            </a:xfrm>
            <a:custGeom>
              <a:avLst/>
              <a:gdLst/>
              <a:ahLst/>
              <a:cxnLst/>
              <a:rect l="l" t="t" r="r" b="b"/>
              <a:pathLst>
                <a:path w="4445508" h="6279134">
                  <a:moveTo>
                    <a:pt x="0" y="0"/>
                  </a:moveTo>
                  <a:lnTo>
                    <a:pt x="4445508" y="0"/>
                  </a:lnTo>
                  <a:lnTo>
                    <a:pt x="4445508" y="6279134"/>
                  </a:lnTo>
                  <a:lnTo>
                    <a:pt x="0" y="6279134"/>
                  </a:lnTo>
                  <a:lnTo>
                    <a:pt x="0" y="0"/>
                  </a:lnTo>
                  <a:close/>
                </a:path>
              </a:pathLst>
            </a:custGeom>
            <a:blipFill>
              <a:blip r:embed="rId3"/>
              <a:stretch>
                <a:fillRect/>
              </a:stretch>
            </a:blipFill>
          </p:spPr>
        </p:sp>
      </p:grpSp>
      <p:grpSp>
        <p:nvGrpSpPr>
          <p:cNvPr id="5" name="Group 5"/>
          <p:cNvGrpSpPr/>
          <p:nvPr/>
        </p:nvGrpSpPr>
        <p:grpSpPr>
          <a:xfrm>
            <a:off x="729348" y="273849"/>
            <a:ext cx="7355110" cy="1527268"/>
            <a:chOff x="0" y="0"/>
            <a:chExt cx="9806813" cy="2036358"/>
          </a:xfrm>
        </p:grpSpPr>
        <p:sp>
          <p:nvSpPr>
            <p:cNvPr id="6" name="Freeform 6"/>
            <p:cNvSpPr/>
            <p:nvPr/>
          </p:nvSpPr>
          <p:spPr>
            <a:xfrm>
              <a:off x="0" y="0"/>
              <a:ext cx="9806811" cy="2036359"/>
            </a:xfrm>
            <a:custGeom>
              <a:avLst/>
              <a:gdLst/>
              <a:ahLst/>
              <a:cxnLst/>
              <a:rect l="l" t="t" r="r" b="b"/>
              <a:pathLst>
                <a:path w="9806811" h="2036359">
                  <a:moveTo>
                    <a:pt x="0" y="0"/>
                  </a:moveTo>
                  <a:lnTo>
                    <a:pt x="9806811" y="0"/>
                  </a:lnTo>
                  <a:lnTo>
                    <a:pt x="9806811" y="2036359"/>
                  </a:lnTo>
                  <a:lnTo>
                    <a:pt x="0" y="2036359"/>
                  </a:lnTo>
                  <a:close/>
                </a:path>
              </a:pathLst>
            </a:custGeom>
            <a:blipFill>
              <a:blip r:embed="rId4">
                <a:alphaModFix amt="0"/>
              </a:blip>
              <a:stretch>
                <a:fillRect t="-58026" b="-29647"/>
              </a:stretch>
            </a:blipFill>
          </p:spPr>
        </p:sp>
        <p:sp>
          <p:nvSpPr>
            <p:cNvPr id="7" name="TextBox 7"/>
            <p:cNvSpPr txBox="1"/>
            <p:nvPr/>
          </p:nvSpPr>
          <p:spPr>
            <a:xfrm>
              <a:off x="0" y="47625"/>
              <a:ext cx="9806813" cy="1988733"/>
            </a:xfrm>
            <a:prstGeom prst="rect">
              <a:avLst/>
            </a:prstGeom>
          </p:spPr>
          <p:txBody>
            <a:bodyPr lIns="0" tIns="0" rIns="0" bIns="0" rtlCol="0" anchor="ctr"/>
            <a:lstStyle/>
            <a:p>
              <a:pPr marL="0" lvl="0" indent="0" algn="l">
                <a:lnSpc>
                  <a:spcPts val="4608"/>
                </a:lnSpc>
                <a:spcBef>
                  <a:spcPct val="0"/>
                </a:spcBef>
              </a:pPr>
              <a:r>
                <a:rPr lang="en-US" sz="4266" u="none" strike="noStrike">
                  <a:solidFill>
                    <a:srgbClr val="000000"/>
                  </a:solidFill>
                  <a:latin typeface="Beautiful"/>
                  <a:ea typeface="Beautiful"/>
                  <a:cs typeface="Beautiful"/>
                  <a:sym typeface="Beautiful"/>
                </a:rPr>
                <a:t>RELATIONSHIPS AND BEHAVIOUR</a:t>
              </a:r>
            </a:p>
          </p:txBody>
        </p:sp>
      </p:grpSp>
      <p:sp>
        <p:nvSpPr>
          <p:cNvPr id="8" name="TextBox 8"/>
          <p:cNvSpPr txBox="1"/>
          <p:nvPr/>
        </p:nvSpPr>
        <p:spPr>
          <a:xfrm>
            <a:off x="4406903" y="2522858"/>
            <a:ext cx="3208525" cy="3267075"/>
          </a:xfrm>
          <a:prstGeom prst="rect">
            <a:avLst/>
          </a:prstGeom>
        </p:spPr>
        <p:txBody>
          <a:bodyPr lIns="0" tIns="0" rIns="0" bIns="0" rtlCol="0" anchor="t">
            <a:spAutoFit/>
          </a:bodyPr>
          <a:lstStyle/>
          <a:p>
            <a:pPr algn="ctr">
              <a:lnSpc>
                <a:spcPts val="2879"/>
              </a:lnSpc>
            </a:pPr>
            <a:r>
              <a:rPr lang="en-US" sz="2400">
                <a:solidFill>
                  <a:srgbClr val="000000"/>
                </a:solidFill>
                <a:latin typeface="Quicksand"/>
                <a:ea typeface="Quicksand"/>
                <a:cs typeface="Quicksand"/>
                <a:sym typeface="Quicksand"/>
              </a:rPr>
              <a:t>Our Behaviour and Relationships Policy is based on this simple code of conduct where we promote ‘Being Safe, Being Kind, Being Respectful’ every day at Heathlands.</a:t>
            </a:r>
          </a:p>
        </p:txBody>
      </p:sp>
    </p:spTree>
  </p:cSld>
  <p:clrMapOvr>
    <a:masterClrMapping/>
  </p:clrMapOvr>
  <p:transition>
    <p:fad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9753600" cy="7315200"/>
          </a:xfrm>
          <a:custGeom>
            <a:avLst/>
            <a:gdLst/>
            <a:ahLst/>
            <a:cxnLst/>
            <a:rect l="l" t="t" r="r" b="b"/>
            <a:pathLst>
              <a:path w="9753600" h="7315200">
                <a:moveTo>
                  <a:pt x="0" y="0"/>
                </a:moveTo>
                <a:lnTo>
                  <a:pt x="9753600" y="0"/>
                </a:lnTo>
                <a:lnTo>
                  <a:pt x="9753600" y="7315200"/>
                </a:lnTo>
                <a:lnTo>
                  <a:pt x="0" y="7315200"/>
                </a:lnTo>
                <a:lnTo>
                  <a:pt x="0" y="0"/>
                </a:lnTo>
                <a:close/>
              </a:path>
            </a:pathLst>
          </a:custGeom>
          <a:blipFill>
            <a:blip r:embed="rId2"/>
            <a:stretch>
              <a:fillRect l="-33545" r="-33545"/>
            </a:stretch>
          </a:blipFill>
        </p:spPr>
      </p:sp>
      <p:grpSp>
        <p:nvGrpSpPr>
          <p:cNvPr id="3" name="Group 3"/>
          <p:cNvGrpSpPr/>
          <p:nvPr/>
        </p:nvGrpSpPr>
        <p:grpSpPr>
          <a:xfrm>
            <a:off x="401183" y="283920"/>
            <a:ext cx="7355110" cy="1527268"/>
            <a:chOff x="0" y="0"/>
            <a:chExt cx="9806813" cy="2036358"/>
          </a:xfrm>
        </p:grpSpPr>
        <p:sp>
          <p:nvSpPr>
            <p:cNvPr id="4" name="Freeform 4"/>
            <p:cNvSpPr/>
            <p:nvPr/>
          </p:nvSpPr>
          <p:spPr>
            <a:xfrm>
              <a:off x="0" y="0"/>
              <a:ext cx="9806811" cy="2036352"/>
            </a:xfrm>
            <a:custGeom>
              <a:avLst/>
              <a:gdLst/>
              <a:ahLst/>
              <a:cxnLst/>
              <a:rect l="l" t="t" r="r" b="b"/>
              <a:pathLst>
                <a:path w="9806811" h="2036352">
                  <a:moveTo>
                    <a:pt x="0" y="0"/>
                  </a:moveTo>
                  <a:lnTo>
                    <a:pt x="9806811" y="0"/>
                  </a:lnTo>
                  <a:lnTo>
                    <a:pt x="9806811" y="2036352"/>
                  </a:lnTo>
                  <a:lnTo>
                    <a:pt x="0" y="2036352"/>
                  </a:lnTo>
                  <a:close/>
                </a:path>
              </a:pathLst>
            </a:custGeom>
            <a:blipFill>
              <a:blip r:embed="rId3">
                <a:alphaModFix amt="0"/>
              </a:blip>
              <a:stretch>
                <a:fillRect t="-58459" b="-29215"/>
              </a:stretch>
            </a:blipFill>
          </p:spPr>
        </p:sp>
        <p:sp>
          <p:nvSpPr>
            <p:cNvPr id="5" name="TextBox 5"/>
            <p:cNvSpPr txBox="1"/>
            <p:nvPr/>
          </p:nvSpPr>
          <p:spPr>
            <a:xfrm>
              <a:off x="0" y="47625"/>
              <a:ext cx="9806813" cy="1988733"/>
            </a:xfrm>
            <a:prstGeom prst="rect">
              <a:avLst/>
            </a:prstGeom>
          </p:spPr>
          <p:txBody>
            <a:bodyPr lIns="0" tIns="0" rIns="0" bIns="0" rtlCol="0" anchor="ctr"/>
            <a:lstStyle/>
            <a:p>
              <a:pPr marL="0" lvl="0" indent="0" algn="l">
                <a:lnSpc>
                  <a:spcPts val="4608"/>
                </a:lnSpc>
                <a:spcBef>
                  <a:spcPct val="0"/>
                </a:spcBef>
              </a:pPr>
              <a:r>
                <a:rPr lang="en-US" sz="4266" u="none" strike="noStrike">
                  <a:solidFill>
                    <a:srgbClr val="000000"/>
                  </a:solidFill>
                  <a:latin typeface="Beautiful"/>
                  <a:ea typeface="Beautiful"/>
                  <a:cs typeface="Beautiful"/>
                  <a:sym typeface="Beautiful"/>
                </a:rPr>
                <a:t>RELATIONSHIPS AND BEHAVIOUR</a:t>
              </a:r>
            </a:p>
          </p:txBody>
        </p:sp>
      </p:grpSp>
      <p:sp>
        <p:nvSpPr>
          <p:cNvPr id="6" name="TextBox 6"/>
          <p:cNvSpPr txBox="1"/>
          <p:nvPr/>
        </p:nvSpPr>
        <p:spPr>
          <a:xfrm>
            <a:off x="507392" y="2062162"/>
            <a:ext cx="8738816" cy="3267075"/>
          </a:xfrm>
          <a:prstGeom prst="rect">
            <a:avLst/>
          </a:prstGeom>
        </p:spPr>
        <p:txBody>
          <a:bodyPr lIns="0" tIns="0" rIns="0" bIns="0" rtlCol="0" anchor="t">
            <a:spAutoFit/>
          </a:bodyPr>
          <a:lstStyle/>
          <a:p>
            <a:pPr marL="321564" lvl="1" indent="-160782" algn="l">
              <a:lnSpc>
                <a:spcPts val="2879"/>
              </a:lnSpc>
              <a:buFont typeface="Arial"/>
              <a:buChar char="•"/>
            </a:pPr>
            <a:r>
              <a:rPr lang="en-US" sz="2400">
                <a:solidFill>
                  <a:srgbClr val="000000"/>
                </a:solidFill>
                <a:latin typeface="Quicksand"/>
                <a:ea typeface="Quicksand"/>
                <a:cs typeface="Quicksand"/>
                <a:sym typeface="Quicksand"/>
              </a:rPr>
              <a:t>Class marbles awarded for the class – this could be for anything from excellent lining up and great manners to a wonderful maths lesson or seeing brilliant teamwork.</a:t>
            </a:r>
          </a:p>
          <a:p>
            <a:pPr marL="321564" lvl="1" indent="-160782" algn="l">
              <a:lnSpc>
                <a:spcPts val="2879"/>
              </a:lnSpc>
              <a:buFont typeface="Arial"/>
              <a:buChar char="•"/>
            </a:pPr>
            <a:r>
              <a:rPr lang="en-US" sz="2400">
                <a:solidFill>
                  <a:srgbClr val="000000"/>
                </a:solidFill>
                <a:latin typeface="Quicksand"/>
                <a:ea typeface="Quicksand"/>
                <a:cs typeface="Quicksand"/>
                <a:sym typeface="Quicksand"/>
              </a:rPr>
              <a:t>Any child who goes above and beyond in demonstrating our Core Values, embracing our Visible Learning ethos, or consistently making the right choices can be awarded a Celebration Certificate by any adult in school, at any time. These certificates will be displayed in classrooms and sent home at the end of each week.</a:t>
            </a:r>
          </a:p>
        </p:txBody>
      </p:sp>
      <p:grpSp>
        <p:nvGrpSpPr>
          <p:cNvPr id="7" name="Group 7"/>
          <p:cNvGrpSpPr/>
          <p:nvPr/>
        </p:nvGrpSpPr>
        <p:grpSpPr>
          <a:xfrm>
            <a:off x="758190" y="5393726"/>
            <a:ext cx="8048770" cy="1823404"/>
            <a:chOff x="0" y="0"/>
            <a:chExt cx="7577468" cy="1716634"/>
          </a:xfrm>
        </p:grpSpPr>
        <p:sp>
          <p:nvSpPr>
            <p:cNvPr id="8" name="Freeform 8"/>
            <p:cNvSpPr/>
            <p:nvPr/>
          </p:nvSpPr>
          <p:spPr>
            <a:xfrm>
              <a:off x="0" y="0"/>
              <a:ext cx="7577455" cy="1716659"/>
            </a:xfrm>
            <a:custGeom>
              <a:avLst/>
              <a:gdLst/>
              <a:ahLst/>
              <a:cxnLst/>
              <a:rect l="l" t="t" r="r" b="b"/>
              <a:pathLst>
                <a:path w="7577455" h="1716659">
                  <a:moveTo>
                    <a:pt x="0" y="0"/>
                  </a:moveTo>
                  <a:lnTo>
                    <a:pt x="7577455" y="0"/>
                  </a:lnTo>
                  <a:lnTo>
                    <a:pt x="7577455" y="1716659"/>
                  </a:lnTo>
                  <a:lnTo>
                    <a:pt x="0" y="1716659"/>
                  </a:lnTo>
                  <a:lnTo>
                    <a:pt x="0" y="0"/>
                  </a:lnTo>
                  <a:close/>
                </a:path>
              </a:pathLst>
            </a:custGeom>
            <a:blipFill>
              <a:blip r:embed="rId4"/>
              <a:stretch>
                <a:fillRect l="-28" r="-28" b="1"/>
              </a:stretch>
            </a:blipFill>
          </p:spPr>
        </p:sp>
      </p:grpSp>
    </p:spTree>
  </p:cSld>
  <p:clrMapOvr>
    <a:masterClrMapping/>
  </p:clrMapOvr>
  <p:transition>
    <p:fade/>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9753600" cy="7315200"/>
          </a:xfrm>
          <a:custGeom>
            <a:avLst/>
            <a:gdLst/>
            <a:ahLst/>
            <a:cxnLst/>
            <a:rect l="l" t="t" r="r" b="b"/>
            <a:pathLst>
              <a:path w="9753600" h="7315200">
                <a:moveTo>
                  <a:pt x="0" y="0"/>
                </a:moveTo>
                <a:lnTo>
                  <a:pt x="9753600" y="0"/>
                </a:lnTo>
                <a:lnTo>
                  <a:pt x="9753600" y="7315200"/>
                </a:lnTo>
                <a:lnTo>
                  <a:pt x="0" y="7315200"/>
                </a:lnTo>
                <a:lnTo>
                  <a:pt x="0" y="0"/>
                </a:lnTo>
                <a:close/>
              </a:path>
            </a:pathLst>
          </a:custGeom>
          <a:blipFill>
            <a:blip r:embed="rId2"/>
            <a:stretch>
              <a:fillRect l="-33545" r="-33545"/>
            </a:stretch>
          </a:blipFill>
        </p:spPr>
      </p:sp>
      <p:grpSp>
        <p:nvGrpSpPr>
          <p:cNvPr id="3" name="Group 3"/>
          <p:cNvGrpSpPr/>
          <p:nvPr/>
        </p:nvGrpSpPr>
        <p:grpSpPr>
          <a:xfrm>
            <a:off x="731520" y="381684"/>
            <a:ext cx="7355110" cy="1093852"/>
            <a:chOff x="0" y="0"/>
            <a:chExt cx="9806813" cy="1458469"/>
          </a:xfrm>
        </p:grpSpPr>
        <p:sp>
          <p:nvSpPr>
            <p:cNvPr id="4" name="Freeform 4"/>
            <p:cNvSpPr/>
            <p:nvPr/>
          </p:nvSpPr>
          <p:spPr>
            <a:xfrm>
              <a:off x="0" y="0"/>
              <a:ext cx="9806811" cy="1458470"/>
            </a:xfrm>
            <a:custGeom>
              <a:avLst/>
              <a:gdLst/>
              <a:ahLst/>
              <a:cxnLst/>
              <a:rect l="l" t="t" r="r" b="b"/>
              <a:pathLst>
                <a:path w="9806811" h="1458470">
                  <a:moveTo>
                    <a:pt x="0" y="0"/>
                  </a:moveTo>
                  <a:lnTo>
                    <a:pt x="9806811" y="0"/>
                  </a:lnTo>
                  <a:lnTo>
                    <a:pt x="9806811" y="1458470"/>
                  </a:lnTo>
                  <a:lnTo>
                    <a:pt x="0" y="1458470"/>
                  </a:lnTo>
                  <a:close/>
                </a:path>
              </a:pathLst>
            </a:custGeom>
            <a:blipFill>
              <a:blip r:embed="rId3">
                <a:alphaModFix amt="0"/>
              </a:blip>
              <a:stretch>
                <a:fillRect t="-81018" b="-81018"/>
              </a:stretch>
            </a:blipFill>
          </p:spPr>
        </p:sp>
        <p:sp>
          <p:nvSpPr>
            <p:cNvPr id="5" name="TextBox 5"/>
            <p:cNvSpPr txBox="1"/>
            <p:nvPr/>
          </p:nvSpPr>
          <p:spPr>
            <a:xfrm>
              <a:off x="0" y="47625"/>
              <a:ext cx="9806813" cy="1410844"/>
            </a:xfrm>
            <a:prstGeom prst="rect">
              <a:avLst/>
            </a:prstGeom>
          </p:spPr>
          <p:txBody>
            <a:bodyPr lIns="0" tIns="0" rIns="0" bIns="0" rtlCol="0" anchor="ctr"/>
            <a:lstStyle/>
            <a:p>
              <a:pPr marL="0" lvl="0" indent="0" algn="l">
                <a:lnSpc>
                  <a:spcPts val="4608"/>
                </a:lnSpc>
                <a:spcBef>
                  <a:spcPct val="0"/>
                </a:spcBef>
              </a:pPr>
              <a:r>
                <a:rPr lang="en-US" sz="4266" u="none" strike="noStrike">
                  <a:solidFill>
                    <a:srgbClr val="000000"/>
                  </a:solidFill>
                  <a:latin typeface="Beautiful"/>
                  <a:ea typeface="Beautiful"/>
                  <a:cs typeface="Beautiful"/>
                  <a:sym typeface="Beautiful"/>
                </a:rPr>
                <a:t>VISIBLE LEARNING</a:t>
              </a:r>
            </a:p>
          </p:txBody>
        </p:sp>
      </p:grpSp>
      <p:grpSp>
        <p:nvGrpSpPr>
          <p:cNvPr id="6" name="Group 6"/>
          <p:cNvGrpSpPr/>
          <p:nvPr/>
        </p:nvGrpSpPr>
        <p:grpSpPr>
          <a:xfrm>
            <a:off x="1833215" y="1714744"/>
            <a:ext cx="6087170" cy="4389120"/>
            <a:chOff x="0" y="0"/>
            <a:chExt cx="8116227" cy="5852160"/>
          </a:xfrm>
        </p:grpSpPr>
        <p:sp>
          <p:nvSpPr>
            <p:cNvPr id="7" name="Freeform 7"/>
            <p:cNvSpPr/>
            <p:nvPr/>
          </p:nvSpPr>
          <p:spPr>
            <a:xfrm>
              <a:off x="0" y="0"/>
              <a:ext cx="8116189" cy="5852160"/>
            </a:xfrm>
            <a:custGeom>
              <a:avLst/>
              <a:gdLst/>
              <a:ahLst/>
              <a:cxnLst/>
              <a:rect l="l" t="t" r="r" b="b"/>
              <a:pathLst>
                <a:path w="8116189" h="5852160">
                  <a:moveTo>
                    <a:pt x="0" y="0"/>
                  </a:moveTo>
                  <a:lnTo>
                    <a:pt x="8116189" y="0"/>
                  </a:lnTo>
                  <a:lnTo>
                    <a:pt x="8116189" y="5852160"/>
                  </a:lnTo>
                  <a:lnTo>
                    <a:pt x="0" y="5852160"/>
                  </a:lnTo>
                  <a:lnTo>
                    <a:pt x="0" y="0"/>
                  </a:lnTo>
                  <a:close/>
                </a:path>
              </a:pathLst>
            </a:custGeom>
            <a:blipFill>
              <a:blip r:embed="rId4"/>
              <a:stretch>
                <a:fillRect/>
              </a:stretch>
            </a:blipFill>
          </p:spPr>
        </p:sp>
      </p:grpSp>
    </p:spTree>
  </p:cSld>
  <p:clrMapOvr>
    <a:masterClrMapping/>
  </p:clrMapOvr>
  <p:transition>
    <p:fade/>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9753600" cy="7315200"/>
          </a:xfrm>
          <a:custGeom>
            <a:avLst/>
            <a:gdLst/>
            <a:ahLst/>
            <a:cxnLst/>
            <a:rect l="l" t="t" r="r" b="b"/>
            <a:pathLst>
              <a:path w="9753600" h="7315200">
                <a:moveTo>
                  <a:pt x="0" y="0"/>
                </a:moveTo>
                <a:lnTo>
                  <a:pt x="9753600" y="0"/>
                </a:lnTo>
                <a:lnTo>
                  <a:pt x="9753600" y="7315200"/>
                </a:lnTo>
                <a:lnTo>
                  <a:pt x="0" y="7315200"/>
                </a:lnTo>
                <a:lnTo>
                  <a:pt x="0" y="0"/>
                </a:lnTo>
                <a:close/>
              </a:path>
            </a:pathLst>
          </a:custGeom>
          <a:blipFill>
            <a:blip r:embed="rId2"/>
            <a:stretch>
              <a:fillRect l="-33545" r="-33545"/>
            </a:stretch>
          </a:blipFill>
        </p:spPr>
      </p:sp>
      <p:grpSp>
        <p:nvGrpSpPr>
          <p:cNvPr id="3" name="Group 3"/>
          <p:cNvGrpSpPr/>
          <p:nvPr/>
        </p:nvGrpSpPr>
        <p:grpSpPr>
          <a:xfrm>
            <a:off x="354606" y="181353"/>
            <a:ext cx="7355110" cy="1100334"/>
            <a:chOff x="0" y="0"/>
            <a:chExt cx="9806813" cy="1467112"/>
          </a:xfrm>
        </p:grpSpPr>
        <p:sp>
          <p:nvSpPr>
            <p:cNvPr id="4" name="Freeform 4"/>
            <p:cNvSpPr/>
            <p:nvPr/>
          </p:nvSpPr>
          <p:spPr>
            <a:xfrm>
              <a:off x="0" y="0"/>
              <a:ext cx="9806811" cy="1467107"/>
            </a:xfrm>
            <a:custGeom>
              <a:avLst/>
              <a:gdLst/>
              <a:ahLst/>
              <a:cxnLst/>
              <a:rect l="l" t="t" r="r" b="b"/>
              <a:pathLst>
                <a:path w="9806811" h="1467107">
                  <a:moveTo>
                    <a:pt x="0" y="0"/>
                  </a:moveTo>
                  <a:lnTo>
                    <a:pt x="9806811" y="0"/>
                  </a:lnTo>
                  <a:lnTo>
                    <a:pt x="9806811" y="1467107"/>
                  </a:lnTo>
                  <a:lnTo>
                    <a:pt x="0" y="1467107"/>
                  </a:lnTo>
                  <a:close/>
                </a:path>
              </a:pathLst>
            </a:custGeom>
            <a:blipFill>
              <a:blip r:embed="rId3">
                <a:alphaModFix amt="0"/>
              </a:blip>
              <a:stretch>
                <a:fillRect t="-80246" b="-80247"/>
              </a:stretch>
            </a:blipFill>
          </p:spPr>
        </p:sp>
        <p:sp>
          <p:nvSpPr>
            <p:cNvPr id="5" name="TextBox 5"/>
            <p:cNvSpPr txBox="1"/>
            <p:nvPr/>
          </p:nvSpPr>
          <p:spPr>
            <a:xfrm>
              <a:off x="0" y="47625"/>
              <a:ext cx="9806813" cy="1419487"/>
            </a:xfrm>
            <a:prstGeom prst="rect">
              <a:avLst/>
            </a:prstGeom>
          </p:spPr>
          <p:txBody>
            <a:bodyPr lIns="0" tIns="0" rIns="0" bIns="0" rtlCol="0" anchor="ctr"/>
            <a:lstStyle/>
            <a:p>
              <a:pPr marL="0" lvl="0" indent="0" algn="l">
                <a:lnSpc>
                  <a:spcPts val="4608"/>
                </a:lnSpc>
                <a:spcBef>
                  <a:spcPct val="0"/>
                </a:spcBef>
              </a:pPr>
              <a:r>
                <a:rPr lang="en-US" sz="4266" u="none" strike="noStrike" dirty="0">
                  <a:solidFill>
                    <a:srgbClr val="000000"/>
                  </a:solidFill>
                  <a:latin typeface="Beautiful"/>
                  <a:ea typeface="Beautiful"/>
                  <a:cs typeface="Beautiful"/>
                  <a:sym typeface="Beautiful"/>
                </a:rPr>
                <a:t>DAILY LIFE IN YEAR 4</a:t>
              </a:r>
            </a:p>
          </p:txBody>
        </p:sp>
      </p:grpSp>
      <p:sp>
        <p:nvSpPr>
          <p:cNvPr id="6" name="TextBox 6"/>
          <p:cNvSpPr txBox="1"/>
          <p:nvPr/>
        </p:nvSpPr>
        <p:spPr>
          <a:xfrm>
            <a:off x="523489" y="1140438"/>
            <a:ext cx="8706621" cy="4991175"/>
          </a:xfrm>
          <a:prstGeom prst="rect">
            <a:avLst/>
          </a:prstGeom>
        </p:spPr>
        <p:txBody>
          <a:bodyPr lIns="0" tIns="0" rIns="0" bIns="0" rtlCol="0" anchor="t">
            <a:spAutoFit/>
          </a:bodyPr>
          <a:lstStyle/>
          <a:p>
            <a:pPr marL="237214" lvl="1" indent="-118607" algn="l">
              <a:lnSpc>
                <a:spcPts val="2768"/>
              </a:lnSpc>
              <a:buFont typeface="Arial"/>
              <a:buChar char="•"/>
            </a:pPr>
            <a:r>
              <a:rPr lang="en-US" sz="1752" dirty="0">
                <a:solidFill>
                  <a:srgbClr val="000000"/>
                </a:solidFill>
                <a:latin typeface="Quicksand"/>
                <a:ea typeface="Quicksand"/>
                <a:cs typeface="Quicksand"/>
                <a:sym typeface="Quicksand"/>
              </a:rPr>
              <a:t>Small rucksacks with pencil case, jumper, packed lunches (optional) and reading books.</a:t>
            </a:r>
          </a:p>
          <a:p>
            <a:pPr marL="237214" lvl="1" indent="-118607" algn="l">
              <a:lnSpc>
                <a:spcPts val="2768"/>
              </a:lnSpc>
              <a:buFont typeface="Arial"/>
              <a:buChar char="•"/>
            </a:pPr>
            <a:r>
              <a:rPr lang="en-US" sz="1752" dirty="0">
                <a:solidFill>
                  <a:srgbClr val="000000"/>
                </a:solidFill>
                <a:latin typeface="Quicksand"/>
                <a:ea typeface="Quicksand"/>
                <a:cs typeface="Quicksand"/>
                <a:sym typeface="Quicksand"/>
              </a:rPr>
              <a:t>Please name all clothes. </a:t>
            </a:r>
          </a:p>
          <a:p>
            <a:pPr marL="237214" lvl="1" indent="-118607" algn="l">
              <a:lnSpc>
                <a:spcPts val="2768"/>
              </a:lnSpc>
              <a:buFont typeface="Arial"/>
              <a:buChar char="•"/>
            </a:pPr>
            <a:r>
              <a:rPr lang="en-US" sz="1752" dirty="0">
                <a:solidFill>
                  <a:srgbClr val="000000"/>
                </a:solidFill>
                <a:latin typeface="Quicksand"/>
                <a:ea typeface="Quicksand"/>
                <a:cs typeface="Quicksand"/>
                <a:sym typeface="Quicksand"/>
              </a:rPr>
              <a:t>Suitable clothes for outdoors: coat, gloves, sunhat, named sun cream, etc.</a:t>
            </a:r>
          </a:p>
          <a:p>
            <a:pPr marL="237214" lvl="1" indent="-118607" algn="l">
              <a:lnSpc>
                <a:spcPts val="2768"/>
              </a:lnSpc>
              <a:buFont typeface="Arial"/>
              <a:buChar char="•"/>
            </a:pPr>
            <a:r>
              <a:rPr lang="en-US" sz="1752" dirty="0">
                <a:solidFill>
                  <a:srgbClr val="000000"/>
                </a:solidFill>
                <a:latin typeface="Quicksand"/>
                <a:ea typeface="Quicksand"/>
                <a:cs typeface="Quicksand"/>
                <a:sym typeface="Quicksand"/>
              </a:rPr>
              <a:t>A named water bottle </a:t>
            </a:r>
          </a:p>
          <a:p>
            <a:pPr marL="237214" lvl="1" indent="-118607" algn="l">
              <a:lnSpc>
                <a:spcPts val="2768"/>
              </a:lnSpc>
              <a:buFont typeface="Arial"/>
              <a:buChar char="•"/>
            </a:pPr>
            <a:r>
              <a:rPr lang="en-US" sz="1752" dirty="0">
                <a:solidFill>
                  <a:srgbClr val="000000"/>
                </a:solidFill>
                <a:latin typeface="Quicksand"/>
                <a:ea typeface="Quicksand"/>
                <a:cs typeface="Quicksand"/>
                <a:sym typeface="Quicksand"/>
              </a:rPr>
              <a:t>Please ensure children come to school in PE kit on PE days (these will be shared each term) – this may be outside so please ensure they have enough layers to keep warm! </a:t>
            </a:r>
          </a:p>
          <a:p>
            <a:pPr marL="237214" lvl="1" indent="-118607" algn="l">
              <a:lnSpc>
                <a:spcPts val="2768"/>
              </a:lnSpc>
              <a:buFont typeface="Arial"/>
              <a:buChar char="•"/>
            </a:pPr>
            <a:r>
              <a:rPr lang="en-US" sz="1752" dirty="0">
                <a:solidFill>
                  <a:srgbClr val="000000"/>
                </a:solidFill>
                <a:latin typeface="Quicksand"/>
                <a:ea typeface="Quicksand"/>
                <a:cs typeface="Quicksand"/>
                <a:sym typeface="Quicksand"/>
              </a:rPr>
              <a:t>Snacks: We are a healthy school and the children are provided with a fruit selection for their breaktime snack. We encourage all children to have this but understand that some children may not like what’s on offer. As a result, they can bring in their own snack but please ensure it is healthy and nut free. </a:t>
            </a:r>
          </a:p>
          <a:p>
            <a:pPr marL="237214" lvl="1" indent="-118607" algn="l">
              <a:lnSpc>
                <a:spcPts val="2768"/>
              </a:lnSpc>
              <a:buFont typeface="Arial"/>
              <a:buChar char="•"/>
            </a:pPr>
            <a:r>
              <a:rPr lang="en-US" sz="1752" dirty="0">
                <a:solidFill>
                  <a:srgbClr val="000000"/>
                </a:solidFill>
                <a:latin typeface="Quicksand"/>
                <a:ea typeface="Quicksand"/>
                <a:cs typeface="Quicksand"/>
                <a:sym typeface="Quicksand"/>
              </a:rPr>
              <a:t>Tasty Tuck: Tuesdays and Fridays. 60p per item or £1 snack and a drink</a:t>
            </a:r>
          </a:p>
          <a:p>
            <a:pPr marL="237214" lvl="1" indent="-118607" algn="l">
              <a:lnSpc>
                <a:spcPts val="2768"/>
              </a:lnSpc>
            </a:pPr>
            <a:endParaRPr lang="en-US" sz="1752" dirty="0">
              <a:solidFill>
                <a:srgbClr val="000000"/>
              </a:solidFill>
              <a:latin typeface="Quicksand"/>
              <a:ea typeface="Quicksand"/>
              <a:cs typeface="Quicksand"/>
              <a:sym typeface="Quicksand"/>
            </a:endParaRPr>
          </a:p>
        </p:txBody>
      </p:sp>
    </p:spTree>
  </p:cSld>
  <p:clrMapOvr>
    <a:masterClrMapping/>
  </p:clrMapOvr>
  <p:transition>
    <p:fade/>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9753600" cy="7315200"/>
          </a:xfrm>
          <a:custGeom>
            <a:avLst/>
            <a:gdLst/>
            <a:ahLst/>
            <a:cxnLst/>
            <a:rect l="l" t="t" r="r" b="b"/>
            <a:pathLst>
              <a:path w="9753600" h="7315200">
                <a:moveTo>
                  <a:pt x="0" y="0"/>
                </a:moveTo>
                <a:lnTo>
                  <a:pt x="9753600" y="0"/>
                </a:lnTo>
                <a:lnTo>
                  <a:pt x="9753600" y="7315200"/>
                </a:lnTo>
                <a:lnTo>
                  <a:pt x="0" y="7315200"/>
                </a:lnTo>
                <a:lnTo>
                  <a:pt x="0" y="0"/>
                </a:lnTo>
                <a:close/>
              </a:path>
            </a:pathLst>
          </a:custGeom>
          <a:blipFill>
            <a:blip r:embed="rId2"/>
            <a:stretch>
              <a:fillRect l="-33545" r="-33545"/>
            </a:stretch>
          </a:blipFill>
        </p:spPr>
      </p:sp>
      <p:grpSp>
        <p:nvGrpSpPr>
          <p:cNvPr id="3" name="Group 3"/>
          <p:cNvGrpSpPr/>
          <p:nvPr/>
        </p:nvGrpSpPr>
        <p:grpSpPr>
          <a:xfrm>
            <a:off x="325117" y="6868"/>
            <a:ext cx="7355110" cy="1082635"/>
            <a:chOff x="0" y="0"/>
            <a:chExt cx="9806813" cy="1443513"/>
          </a:xfrm>
        </p:grpSpPr>
        <p:sp>
          <p:nvSpPr>
            <p:cNvPr id="4" name="Freeform 4"/>
            <p:cNvSpPr/>
            <p:nvPr/>
          </p:nvSpPr>
          <p:spPr>
            <a:xfrm>
              <a:off x="0" y="0"/>
              <a:ext cx="9806811" cy="1443518"/>
            </a:xfrm>
            <a:custGeom>
              <a:avLst/>
              <a:gdLst/>
              <a:ahLst/>
              <a:cxnLst/>
              <a:rect l="l" t="t" r="r" b="b"/>
              <a:pathLst>
                <a:path w="9806811" h="1443518">
                  <a:moveTo>
                    <a:pt x="0" y="0"/>
                  </a:moveTo>
                  <a:lnTo>
                    <a:pt x="9806811" y="0"/>
                  </a:lnTo>
                  <a:lnTo>
                    <a:pt x="9806811" y="1443518"/>
                  </a:lnTo>
                  <a:lnTo>
                    <a:pt x="0" y="1443518"/>
                  </a:lnTo>
                  <a:close/>
                </a:path>
              </a:pathLst>
            </a:custGeom>
            <a:blipFill>
              <a:blip r:embed="rId3">
                <a:alphaModFix amt="0"/>
              </a:blip>
              <a:stretch>
                <a:fillRect t="-82375" b="-82374"/>
              </a:stretch>
            </a:blipFill>
          </p:spPr>
        </p:sp>
        <p:sp>
          <p:nvSpPr>
            <p:cNvPr id="5" name="TextBox 5"/>
            <p:cNvSpPr txBox="1"/>
            <p:nvPr/>
          </p:nvSpPr>
          <p:spPr>
            <a:xfrm>
              <a:off x="0" y="47625"/>
              <a:ext cx="9806813" cy="1395888"/>
            </a:xfrm>
            <a:prstGeom prst="rect">
              <a:avLst/>
            </a:prstGeom>
          </p:spPr>
          <p:txBody>
            <a:bodyPr lIns="0" tIns="0" rIns="0" bIns="0" rtlCol="0" anchor="ctr"/>
            <a:lstStyle/>
            <a:p>
              <a:pPr marL="0" lvl="0" indent="0" algn="l">
                <a:lnSpc>
                  <a:spcPts val="4608"/>
                </a:lnSpc>
                <a:spcBef>
                  <a:spcPct val="0"/>
                </a:spcBef>
              </a:pPr>
              <a:r>
                <a:rPr lang="en-US" sz="4266" u="none" strike="noStrike" dirty="0">
                  <a:solidFill>
                    <a:srgbClr val="000000"/>
                  </a:solidFill>
                  <a:latin typeface="Beautiful"/>
                  <a:ea typeface="Beautiful"/>
                  <a:cs typeface="Beautiful"/>
                  <a:sym typeface="Beautiful"/>
                </a:rPr>
                <a:t>MAKING CONTACT</a:t>
              </a:r>
            </a:p>
          </p:txBody>
        </p:sp>
      </p:grpSp>
      <p:sp>
        <p:nvSpPr>
          <p:cNvPr id="6" name="TextBox 6"/>
          <p:cNvSpPr txBox="1"/>
          <p:nvPr/>
        </p:nvSpPr>
        <p:spPr>
          <a:xfrm>
            <a:off x="325117" y="871129"/>
            <a:ext cx="8696963" cy="5542479"/>
          </a:xfrm>
          <a:prstGeom prst="rect">
            <a:avLst/>
          </a:prstGeom>
        </p:spPr>
        <p:txBody>
          <a:bodyPr lIns="0" tIns="0" rIns="0" bIns="0" rtlCol="0" anchor="t">
            <a:spAutoFit/>
          </a:bodyPr>
          <a:lstStyle/>
          <a:p>
            <a:pPr marL="251407" lvl="1" indent="-125703" algn="l">
              <a:lnSpc>
                <a:spcPts val="2926"/>
              </a:lnSpc>
              <a:buFont typeface="Arial"/>
              <a:buChar char="•"/>
            </a:pPr>
            <a:r>
              <a:rPr lang="en-US" sz="1851" dirty="0">
                <a:solidFill>
                  <a:srgbClr val="000000"/>
                </a:solidFill>
                <a:latin typeface="Quicksand"/>
                <a:ea typeface="Quicksand"/>
                <a:cs typeface="Quicksand"/>
                <a:sym typeface="Quicksand"/>
              </a:rPr>
              <a:t>Class Dojo – we will use Class Dojo for communication. Teachers will check and reply to messages between the hours of 8:00am and 5:00pm only. However, as teachers are teaching during the day they may not see messages immediately. </a:t>
            </a:r>
          </a:p>
          <a:p>
            <a:pPr marL="251407" lvl="1" indent="-125703" algn="l">
              <a:lnSpc>
                <a:spcPts val="2926"/>
              </a:lnSpc>
              <a:buFont typeface="Arial"/>
              <a:buChar char="•"/>
            </a:pPr>
            <a:r>
              <a:rPr lang="en-US" sz="1851" dirty="0">
                <a:solidFill>
                  <a:srgbClr val="000000"/>
                </a:solidFill>
                <a:latin typeface="Quicksand"/>
                <a:ea typeface="Quicksand"/>
                <a:cs typeface="Quicksand"/>
                <a:sym typeface="Quicksand"/>
              </a:rPr>
              <a:t>Alternatively, please make an appointment with the school office and we will try to speak to you as soon as possible or catch us on the gate. </a:t>
            </a:r>
          </a:p>
          <a:p>
            <a:pPr marL="251407" lvl="1" indent="-125703" algn="l">
              <a:lnSpc>
                <a:spcPts val="2926"/>
              </a:lnSpc>
              <a:buFont typeface="Arial"/>
              <a:buChar char="•"/>
            </a:pPr>
            <a:r>
              <a:rPr lang="en-US" sz="1851" dirty="0">
                <a:solidFill>
                  <a:srgbClr val="000000"/>
                </a:solidFill>
                <a:latin typeface="Quicksand"/>
                <a:ea typeface="Quicksand"/>
                <a:cs typeface="Quicksand"/>
                <a:sym typeface="Quicksand"/>
              </a:rPr>
              <a:t>Should you need to contact the school office please use: </a:t>
            </a:r>
            <a:r>
              <a:rPr lang="en-US" sz="1851" u="sng" dirty="0">
                <a:solidFill>
                  <a:srgbClr val="000000"/>
                </a:solidFill>
                <a:latin typeface="Quicksand"/>
                <a:ea typeface="Quicksand"/>
                <a:cs typeface="Quicksand"/>
                <a:sym typeface="Quicksand"/>
                <a:hlinkClick r:id="rId4" tooltip="mailto:admin@heathlands.essex.sch.uk"/>
              </a:rPr>
              <a:t>admin@heathlands.essex.sch.uk</a:t>
            </a:r>
          </a:p>
          <a:p>
            <a:pPr marL="251407" lvl="1" indent="-125703" algn="l">
              <a:lnSpc>
                <a:spcPts val="2926"/>
              </a:lnSpc>
              <a:buFont typeface="Arial"/>
              <a:buChar char="•"/>
            </a:pPr>
            <a:r>
              <a:rPr lang="en-US" sz="1851" dirty="0">
                <a:solidFill>
                  <a:srgbClr val="000000"/>
                </a:solidFill>
                <a:latin typeface="Quicksand"/>
                <a:ea typeface="Quicksand"/>
                <a:cs typeface="Quicksand"/>
                <a:sym typeface="Quicksand"/>
              </a:rPr>
              <a:t>If your child is going home with someone other than you, please let us know (in person or via the office). If this is a regular arrangement please let the office know, so they can amend the pick-up sheet.</a:t>
            </a:r>
          </a:p>
          <a:p>
            <a:pPr marL="251407" lvl="1" indent="-125703" algn="l">
              <a:lnSpc>
                <a:spcPts val="2926"/>
              </a:lnSpc>
              <a:buFont typeface="Arial"/>
              <a:buChar char="•"/>
            </a:pPr>
            <a:r>
              <a:rPr lang="en-US" sz="1851" dirty="0">
                <a:solidFill>
                  <a:srgbClr val="000000"/>
                </a:solidFill>
                <a:latin typeface="Quicksand"/>
                <a:ea typeface="Quicksand"/>
                <a:cs typeface="Quicksand"/>
                <a:sym typeface="Quicksand"/>
              </a:rPr>
              <a:t>If your child is absent for any medical reason, please let the office know as the first port of call. </a:t>
            </a:r>
          </a:p>
          <a:p>
            <a:pPr marL="251407" lvl="1" indent="-125703" algn="l">
              <a:lnSpc>
                <a:spcPts val="2926"/>
              </a:lnSpc>
              <a:buFont typeface="Arial"/>
              <a:buChar char="•"/>
            </a:pPr>
            <a:r>
              <a:rPr lang="en-US" sz="1851" dirty="0">
                <a:solidFill>
                  <a:srgbClr val="000000"/>
                </a:solidFill>
                <a:latin typeface="Quicksand"/>
                <a:ea typeface="Quicksand"/>
                <a:cs typeface="Quicksand"/>
                <a:sym typeface="Quicksand"/>
              </a:rPr>
              <a:t>All forms of communication between home and school should be in line with our core values of trust, respect, enjoyment, courage and kindness.</a:t>
            </a:r>
          </a:p>
        </p:txBody>
      </p:sp>
    </p:spTree>
  </p:cSld>
  <p:clrMapOvr>
    <a:masterClrMapping/>
  </p:clrMapOvr>
  <p:transition>
    <p:fade/>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9753600" cy="7315200"/>
          </a:xfrm>
          <a:custGeom>
            <a:avLst/>
            <a:gdLst/>
            <a:ahLst/>
            <a:cxnLst/>
            <a:rect l="l" t="t" r="r" b="b"/>
            <a:pathLst>
              <a:path w="9753600" h="7315200">
                <a:moveTo>
                  <a:pt x="0" y="0"/>
                </a:moveTo>
                <a:lnTo>
                  <a:pt x="9753600" y="0"/>
                </a:lnTo>
                <a:lnTo>
                  <a:pt x="9753600" y="7315200"/>
                </a:lnTo>
                <a:lnTo>
                  <a:pt x="0" y="7315200"/>
                </a:lnTo>
                <a:lnTo>
                  <a:pt x="0" y="0"/>
                </a:lnTo>
                <a:close/>
              </a:path>
            </a:pathLst>
          </a:custGeom>
          <a:blipFill>
            <a:blip r:embed="rId2"/>
            <a:stretch>
              <a:fillRect l="-33545" r="-33545"/>
            </a:stretch>
          </a:blipFill>
        </p:spPr>
      </p:sp>
      <p:grpSp>
        <p:nvGrpSpPr>
          <p:cNvPr id="3" name="Group 3"/>
          <p:cNvGrpSpPr/>
          <p:nvPr/>
        </p:nvGrpSpPr>
        <p:grpSpPr>
          <a:xfrm>
            <a:off x="457381" y="162563"/>
            <a:ext cx="7355110" cy="1082635"/>
            <a:chOff x="0" y="0"/>
            <a:chExt cx="9806813" cy="1443513"/>
          </a:xfrm>
        </p:grpSpPr>
        <p:sp>
          <p:nvSpPr>
            <p:cNvPr id="4" name="Freeform 4"/>
            <p:cNvSpPr/>
            <p:nvPr/>
          </p:nvSpPr>
          <p:spPr>
            <a:xfrm>
              <a:off x="0" y="0"/>
              <a:ext cx="9806811" cy="1443518"/>
            </a:xfrm>
            <a:custGeom>
              <a:avLst/>
              <a:gdLst/>
              <a:ahLst/>
              <a:cxnLst/>
              <a:rect l="l" t="t" r="r" b="b"/>
              <a:pathLst>
                <a:path w="9806811" h="1443518">
                  <a:moveTo>
                    <a:pt x="0" y="0"/>
                  </a:moveTo>
                  <a:lnTo>
                    <a:pt x="9806811" y="0"/>
                  </a:lnTo>
                  <a:lnTo>
                    <a:pt x="9806811" y="1443518"/>
                  </a:lnTo>
                  <a:lnTo>
                    <a:pt x="0" y="1443518"/>
                  </a:lnTo>
                  <a:close/>
                </a:path>
              </a:pathLst>
            </a:custGeom>
            <a:blipFill>
              <a:blip r:embed="rId3">
                <a:alphaModFix amt="0"/>
              </a:blip>
              <a:stretch>
                <a:fillRect t="-82375" b="-82374"/>
              </a:stretch>
            </a:blipFill>
          </p:spPr>
        </p:sp>
        <p:sp>
          <p:nvSpPr>
            <p:cNvPr id="5" name="TextBox 5"/>
            <p:cNvSpPr txBox="1"/>
            <p:nvPr/>
          </p:nvSpPr>
          <p:spPr>
            <a:xfrm>
              <a:off x="0" y="47625"/>
              <a:ext cx="9806813" cy="1395888"/>
            </a:xfrm>
            <a:prstGeom prst="rect">
              <a:avLst/>
            </a:prstGeom>
          </p:spPr>
          <p:txBody>
            <a:bodyPr lIns="0" tIns="0" rIns="0" bIns="0" rtlCol="0" anchor="ctr"/>
            <a:lstStyle/>
            <a:p>
              <a:pPr marL="0" lvl="0" indent="0" algn="l">
                <a:lnSpc>
                  <a:spcPts val="4608"/>
                </a:lnSpc>
                <a:spcBef>
                  <a:spcPct val="0"/>
                </a:spcBef>
              </a:pPr>
              <a:r>
                <a:rPr lang="en-US" sz="4266" u="none" strike="noStrike">
                  <a:solidFill>
                    <a:srgbClr val="000000"/>
                  </a:solidFill>
                  <a:latin typeface="Beautiful"/>
                  <a:ea typeface="Beautiful"/>
                  <a:cs typeface="Beautiful"/>
                  <a:sym typeface="Beautiful"/>
                </a:rPr>
                <a:t>DATES FOR YOUR DIARY</a:t>
              </a:r>
            </a:p>
          </p:txBody>
        </p:sp>
      </p:grpSp>
      <p:sp>
        <p:nvSpPr>
          <p:cNvPr id="6" name="TextBox 6"/>
          <p:cNvSpPr txBox="1"/>
          <p:nvPr/>
        </p:nvSpPr>
        <p:spPr>
          <a:xfrm>
            <a:off x="568957" y="1437637"/>
            <a:ext cx="7946909" cy="4194081"/>
          </a:xfrm>
          <a:prstGeom prst="rect">
            <a:avLst/>
          </a:prstGeom>
        </p:spPr>
        <p:txBody>
          <a:bodyPr lIns="0" tIns="0" rIns="0" bIns="0" rtlCol="0" anchor="t">
            <a:spAutoFit/>
          </a:bodyPr>
          <a:lstStyle/>
          <a:p>
            <a:pPr marL="461749" lvl="1" indent="-230875" algn="l">
              <a:lnSpc>
                <a:spcPts val="4158"/>
              </a:lnSpc>
              <a:buFont typeface="Arial"/>
              <a:buChar char="•"/>
            </a:pPr>
            <a:r>
              <a:rPr lang="en-US" sz="3465" dirty="0">
                <a:solidFill>
                  <a:srgbClr val="000000"/>
                </a:solidFill>
                <a:latin typeface="Beauty Salon Sans"/>
                <a:ea typeface="Beauty Salon Sans"/>
                <a:cs typeface="Beauty Salon Sans"/>
                <a:sym typeface="Beauty Salon Sans"/>
              </a:rPr>
              <a:t>Parent consultations:</a:t>
            </a:r>
          </a:p>
          <a:p>
            <a:pPr marL="1027670" lvl="2" indent="-342557" algn="l">
              <a:lnSpc>
                <a:spcPts val="4158"/>
              </a:lnSpc>
              <a:buFont typeface="Arial"/>
              <a:buChar char="⚬"/>
            </a:pPr>
            <a:r>
              <a:rPr lang="en-US" sz="3465" dirty="0">
                <a:solidFill>
                  <a:srgbClr val="000000"/>
                </a:solidFill>
                <a:latin typeface="Beauty Salon Sans"/>
                <a:ea typeface="Beauty Salon Sans"/>
                <a:cs typeface="Beauty Salon Sans"/>
                <a:sym typeface="Beauty Salon Sans"/>
              </a:rPr>
              <a:t>20ᵗʰ and 22ⁿᵈ October 2026</a:t>
            </a:r>
          </a:p>
          <a:p>
            <a:pPr marL="1027670" lvl="2" indent="-342557" algn="l">
              <a:lnSpc>
                <a:spcPts val="4158"/>
              </a:lnSpc>
              <a:buFont typeface="Arial"/>
              <a:buChar char="⚬"/>
            </a:pPr>
            <a:r>
              <a:rPr lang="en-US" sz="3465" dirty="0">
                <a:solidFill>
                  <a:srgbClr val="000000"/>
                </a:solidFill>
                <a:latin typeface="Beauty Salon Sans"/>
                <a:ea typeface="Beauty Salon Sans"/>
                <a:cs typeface="Beauty Salon Sans"/>
                <a:sym typeface="Beauty Salon Sans"/>
              </a:rPr>
              <a:t>9ᵗʰ and 11ᵗʰ February 2027</a:t>
            </a:r>
          </a:p>
          <a:p>
            <a:pPr marL="461749" lvl="1" indent="-230875" algn="l">
              <a:lnSpc>
                <a:spcPts val="4158"/>
              </a:lnSpc>
              <a:buFont typeface="Arial"/>
              <a:buChar char="•"/>
            </a:pPr>
            <a:r>
              <a:rPr lang="en-US" sz="3465" dirty="0">
                <a:solidFill>
                  <a:srgbClr val="000000"/>
                </a:solidFill>
                <a:latin typeface="Beauty Salon Sans"/>
                <a:ea typeface="Beauty Salon Sans"/>
                <a:cs typeface="Beauty Salon Sans"/>
                <a:sym typeface="Beauty Salon Sans"/>
              </a:rPr>
              <a:t>Harvest Service: 28ᵗʰ September 2026</a:t>
            </a:r>
          </a:p>
          <a:p>
            <a:pPr marL="461749" lvl="1" indent="-230875" algn="l">
              <a:lnSpc>
                <a:spcPts val="4158"/>
              </a:lnSpc>
              <a:buFont typeface="Arial"/>
              <a:buChar char="•"/>
            </a:pPr>
            <a:r>
              <a:rPr lang="en-US" sz="3465" dirty="0">
                <a:solidFill>
                  <a:srgbClr val="000000"/>
                </a:solidFill>
                <a:latin typeface="Beauty Salon Sans"/>
                <a:ea typeface="Beauty Salon Sans"/>
                <a:cs typeface="Beauty Salon Sans"/>
                <a:sym typeface="Beauty Salon Sans"/>
              </a:rPr>
              <a:t>Fireworks: 7ᵗʰ November 2026</a:t>
            </a:r>
          </a:p>
          <a:p>
            <a:pPr marL="461749" lvl="1" indent="-230875" algn="l">
              <a:lnSpc>
                <a:spcPts val="4158"/>
              </a:lnSpc>
              <a:buFont typeface="Arial"/>
              <a:buChar char="•"/>
            </a:pPr>
            <a:r>
              <a:rPr lang="en-US" sz="3465" dirty="0">
                <a:solidFill>
                  <a:srgbClr val="000000"/>
                </a:solidFill>
                <a:latin typeface="Beauty Salon Sans"/>
                <a:ea typeface="Beauty Salon Sans"/>
                <a:cs typeface="Beauty Salon Sans"/>
                <a:sym typeface="Beauty Salon Sans"/>
              </a:rPr>
              <a:t>Christmas Service: 1ˢᵗ December 2026</a:t>
            </a:r>
          </a:p>
          <a:p>
            <a:pPr marL="461749" lvl="1" indent="-230875" algn="l">
              <a:lnSpc>
                <a:spcPts val="4158"/>
              </a:lnSpc>
              <a:buFont typeface="Arial"/>
              <a:buChar char="•"/>
            </a:pPr>
            <a:r>
              <a:rPr lang="en-US" sz="3465" dirty="0">
                <a:solidFill>
                  <a:srgbClr val="000000"/>
                </a:solidFill>
                <a:latin typeface="Beauty Salon Sans"/>
                <a:ea typeface="Beauty Salon Sans"/>
                <a:cs typeface="Beauty Salon Sans"/>
                <a:sym typeface="Beauty Salon Sans"/>
              </a:rPr>
              <a:t>Easter Service: 24ᵗʰ March 2027</a:t>
            </a:r>
          </a:p>
          <a:p>
            <a:pPr marL="461749" lvl="1" indent="-230875" algn="l">
              <a:lnSpc>
                <a:spcPts val="4158"/>
              </a:lnSpc>
              <a:buFont typeface="Arial"/>
              <a:buChar char="•"/>
            </a:pPr>
            <a:r>
              <a:rPr lang="en-US" sz="3465" dirty="0">
                <a:solidFill>
                  <a:srgbClr val="000000"/>
                </a:solidFill>
                <a:latin typeface="Beauty Salon Sans"/>
                <a:ea typeface="Beauty Salon Sans"/>
                <a:cs typeface="Beauty Salon Sans"/>
                <a:sym typeface="Beauty Salon Sans"/>
              </a:rPr>
              <a:t>Sports Day: 16ᵗʰ June 2027</a:t>
            </a:r>
          </a:p>
        </p:txBody>
      </p:sp>
    </p:spTree>
  </p:cSld>
  <p:clrMapOvr>
    <a:masterClrMapping/>
  </p:clrMapOvr>
  <p:transition>
    <p:fade/>
  </p:transition>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2B6749F22B0AF44C9CF2E3BFF5EB4744" ma:contentTypeVersion="19" ma:contentTypeDescription="Create a new document." ma:contentTypeScope="" ma:versionID="badc5abe471560f5a070e32fd8db09bf">
  <xsd:schema xmlns:xsd="http://www.w3.org/2001/XMLSchema" xmlns:xs="http://www.w3.org/2001/XMLSchema" xmlns:p="http://schemas.microsoft.com/office/2006/metadata/properties" xmlns:ns2="a61d3a04-c32d-4e47-9aa7-d68898fc2db6" xmlns:ns3="115289a3-6344-4c94-a529-4ff4df9bd150" targetNamespace="http://schemas.microsoft.com/office/2006/metadata/properties" ma:root="true" ma:fieldsID="0715a3937bcf355cb33567b6382f11ef" ns2:_="" ns3:_="">
    <xsd:import namespace="a61d3a04-c32d-4e47-9aa7-d68898fc2db6"/>
    <xsd:import namespace="115289a3-6344-4c94-a529-4ff4df9bd150"/>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3:SharedWithUsers" minOccurs="0"/>
                <xsd:element ref="ns3:SharedWithDetails" minOccurs="0"/>
                <xsd:element ref="ns2:MediaServiceAutoTags" minOccurs="0"/>
                <xsd:element ref="ns2:MediaServiceGenerationTime" minOccurs="0"/>
                <xsd:element ref="ns2:MediaServiceEventHashCode" minOccurs="0"/>
                <xsd:element ref="ns2:MediaServiceOCR" minOccurs="0"/>
                <xsd:element ref="ns2:MediaServiceDateTaken" minOccurs="0"/>
                <xsd:element ref="ns2:MediaServiceLocation" minOccurs="0"/>
                <xsd:element ref="ns2:MediaLengthInSeconds" minOccurs="0"/>
                <xsd:element ref="ns2:lcf76f155ced4ddcb4097134ff3c332f" minOccurs="0"/>
                <xsd:element ref="ns3:TaxCatchAll"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61d3a04-c32d-4e47-9aa7-d68898fc2db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4" nillable="true" ma:displayName="Tags" ma:internalName="MediaServiceAutoTags"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MediaLengthInSeconds" ma:hidden="true"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0f014cf5-70f0-4c64-a6e3-89f46a37bd8b"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115289a3-6344-4c94-a529-4ff4df9bd150"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ec72b5a4-6d7c-47eb-a4eb-1905abc988d6}" ma:internalName="TaxCatchAll" ma:showField="CatchAllData" ma:web="115289a3-6344-4c94-a529-4ff4df9bd150">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a61d3a04-c32d-4e47-9aa7-d68898fc2db6">
      <Terms xmlns="http://schemas.microsoft.com/office/infopath/2007/PartnerControls"/>
    </lcf76f155ced4ddcb4097134ff3c332f>
    <TaxCatchAll xmlns="115289a3-6344-4c94-a529-4ff4df9bd150" xsi:nil="true"/>
  </documentManagement>
</p:properties>
</file>

<file path=customXml/itemProps1.xml><?xml version="1.0" encoding="utf-8"?>
<ds:datastoreItem xmlns:ds="http://schemas.openxmlformats.org/officeDocument/2006/customXml" ds:itemID="{960874C0-7052-42D1-8D4D-80CDEA7E67B6}">
  <ds:schemaRefs>
    <ds:schemaRef ds:uri="115289a3-6344-4c94-a529-4ff4df9bd150"/>
    <ds:schemaRef ds:uri="a61d3a04-c32d-4e47-9aa7-d68898fc2db6"/>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6138F134-E54F-4A94-8A32-6062976729B1}">
  <ds:schemaRefs>
    <ds:schemaRef ds:uri="http://schemas.microsoft.com/sharepoint/v3/contenttype/forms"/>
  </ds:schemaRefs>
</ds:datastoreItem>
</file>

<file path=customXml/itemProps3.xml><?xml version="1.0" encoding="utf-8"?>
<ds:datastoreItem xmlns:ds="http://schemas.openxmlformats.org/officeDocument/2006/customXml" ds:itemID="{ACF24FB6-5C64-4D89-B5A3-84083B70806B}">
  <ds:schemaRefs>
    <ds:schemaRef ds:uri="115289a3-6344-4c94-a529-4ff4df9bd150"/>
    <ds:schemaRef ds:uri="a61d3a04-c32d-4e47-9aa7-d68898fc2db6"/>
    <ds:schemaRef ds:uri="http://schemas.microsoft.com/office/2006/metadata/properties"/>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otalTime>22</TotalTime>
  <Words>1337</Words>
  <Application>Microsoft Office PowerPoint</Application>
  <PresentationFormat>Custom</PresentationFormat>
  <Paragraphs>111</Paragraphs>
  <Slides>19</Slides>
  <Notes>0</Notes>
  <HiddenSlides>0</HiddenSlides>
  <MMClips>0</MMClips>
  <ScaleCrop>false</ScaleCrop>
  <HeadingPairs>
    <vt:vector size="4" baseType="variant">
      <vt:variant>
        <vt:lpstr>Theme</vt:lpstr>
      </vt:variant>
      <vt:variant>
        <vt:i4>1</vt:i4>
      </vt:variant>
      <vt:variant>
        <vt:lpstr>Slide Titles</vt:lpstr>
      </vt:variant>
      <vt:variant>
        <vt:i4>19</vt:i4>
      </vt:variant>
    </vt:vector>
  </HeadingPairs>
  <TitlesOfParts>
    <vt:vector size="20"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Meet the teacher 2026.pptx</dc:title>
  <dc:creator>L PHILPOTT</dc:creator>
  <cp:lastModifiedBy>Lucy</cp:lastModifiedBy>
  <cp:revision>15</cp:revision>
  <dcterms:created xsi:type="dcterms:W3CDTF">2006-08-16T00:00:00Z</dcterms:created>
  <dcterms:modified xsi:type="dcterms:W3CDTF">2026-07-01T10:17:35Z</dcterms:modified>
  <dc:identifier>DAHMA3OAk2w</dc:identifie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0x0101002B6749F22B0AF44C9CF2E3BFF5EB4744</vt:lpwstr>
  </property>
  <property fmtid="{D5CDD505-2E9C-101B-9397-08002B2CF9AE}" pid="3" name="MediaServiceImageTags">
    <vt:lpwstr/>
  </property>
</Properties>
</file>